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351" r:id="rId2"/>
    <p:sldId id="387" r:id="rId3"/>
    <p:sldId id="340" r:id="rId4"/>
    <p:sldId id="341" r:id="rId5"/>
    <p:sldId id="342" r:id="rId6"/>
    <p:sldId id="370" r:id="rId7"/>
    <p:sldId id="359" r:id="rId8"/>
    <p:sldId id="368" r:id="rId9"/>
    <p:sldId id="367" r:id="rId10"/>
    <p:sldId id="375" r:id="rId11"/>
    <p:sldId id="376" r:id="rId12"/>
    <p:sldId id="388" r:id="rId13"/>
    <p:sldId id="369" r:id="rId14"/>
    <p:sldId id="350" r:id="rId15"/>
    <p:sldId id="343" r:id="rId16"/>
    <p:sldId id="353" r:id="rId17"/>
    <p:sldId id="355" r:id="rId18"/>
    <p:sldId id="346" r:id="rId19"/>
    <p:sldId id="356" r:id="rId20"/>
    <p:sldId id="357" r:id="rId21"/>
    <p:sldId id="354" r:id="rId22"/>
    <p:sldId id="380" r:id="rId23"/>
    <p:sldId id="347" r:id="rId24"/>
    <p:sldId id="389" r:id="rId25"/>
    <p:sldId id="348" r:id="rId26"/>
    <p:sldId id="386" r:id="rId27"/>
    <p:sldId id="394" r:id="rId28"/>
    <p:sldId id="349" r:id="rId29"/>
    <p:sldId id="390" r:id="rId30"/>
    <p:sldId id="391" r:id="rId31"/>
    <p:sldId id="392" r:id="rId32"/>
    <p:sldId id="395" r:id="rId33"/>
    <p:sldId id="413" r:id="rId34"/>
    <p:sldId id="401" r:id="rId35"/>
    <p:sldId id="414" r:id="rId36"/>
    <p:sldId id="403" r:id="rId37"/>
    <p:sldId id="404" r:id="rId38"/>
    <p:sldId id="415" r:id="rId39"/>
    <p:sldId id="405" r:id="rId40"/>
    <p:sldId id="400" r:id="rId41"/>
    <p:sldId id="398" r:id="rId42"/>
    <p:sldId id="399" r:id="rId43"/>
    <p:sldId id="402" r:id="rId44"/>
    <p:sldId id="450" r:id="rId45"/>
    <p:sldId id="416" r:id="rId46"/>
    <p:sldId id="406" r:id="rId47"/>
    <p:sldId id="412" r:id="rId48"/>
    <p:sldId id="407" r:id="rId49"/>
    <p:sldId id="408" r:id="rId50"/>
    <p:sldId id="418" r:id="rId51"/>
    <p:sldId id="411" r:id="rId52"/>
    <p:sldId id="419" r:id="rId53"/>
    <p:sldId id="417" r:id="rId54"/>
    <p:sldId id="420" r:id="rId55"/>
    <p:sldId id="451" r:id="rId56"/>
    <p:sldId id="328" r:id="rId57"/>
    <p:sldId id="452" r:id="rId58"/>
    <p:sldId id="332" r:id="rId59"/>
    <p:sldId id="453" r:id="rId60"/>
    <p:sldId id="325" r:id="rId61"/>
    <p:sldId id="443" r:id="rId62"/>
    <p:sldId id="423" r:id="rId63"/>
    <p:sldId id="431" r:id="rId64"/>
    <p:sldId id="432" r:id="rId65"/>
    <p:sldId id="442" r:id="rId66"/>
    <p:sldId id="444" r:id="rId67"/>
    <p:sldId id="445" r:id="rId68"/>
    <p:sldId id="449" r:id="rId69"/>
    <p:sldId id="447" r:id="rId70"/>
    <p:sldId id="352" r:id="rId71"/>
    <p:sldId id="409" r:id="rId72"/>
    <p:sldId id="410" r:id="rId73"/>
    <p:sldId id="338" r:id="rId74"/>
    <p:sldId id="337" r:id="rId75"/>
    <p:sldId id="327" r:id="rId76"/>
    <p:sldId id="333" r:id="rId77"/>
    <p:sldId id="329" r:id="rId78"/>
    <p:sldId id="284" r:id="rId79"/>
    <p:sldId id="336" r:id="rId80"/>
    <p:sldId id="32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7">
          <p15:clr>
            <a:srgbClr val="A4A3A4"/>
          </p15:clr>
        </p15:guide>
        <p15:guide id="2" pos="40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FF"/>
    <a:srgbClr val="000000"/>
    <a:srgbClr val="FF9F1B"/>
    <a:srgbClr val="37333B"/>
    <a:srgbClr val="E72236"/>
    <a:srgbClr val="2EC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1" autoAdjust="0"/>
    <p:restoredTop sz="91262" autoAdjust="0"/>
  </p:normalViewPr>
  <p:slideViewPr>
    <p:cSldViewPr snapToGrid="0" snapToObjects="1">
      <p:cViewPr varScale="1">
        <p:scale>
          <a:sx n="75" d="100"/>
          <a:sy n="75" d="100"/>
        </p:scale>
        <p:origin x="1184" y="168"/>
      </p:cViewPr>
      <p:guideLst>
        <p:guide orient="horz" pos="2707"/>
        <p:guide pos="4046"/>
      </p:guideLst>
    </p:cSldViewPr>
  </p:slideViewPr>
  <p:notesTextViewPr>
    <p:cViewPr>
      <p:scale>
        <a:sx n="1" d="1"/>
        <a:sy n="1" d="1"/>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42846463921499E-2"/>
          <c:y val="6.1728053737122097E-2"/>
          <c:w val="0.93443680207996704"/>
          <c:h val="0.83077783067242505"/>
        </c:manualLayout>
      </c:layout>
      <c:lineChart>
        <c:grouping val="standard"/>
        <c:varyColors val="0"/>
        <c:ser>
          <c:idx val="0"/>
          <c:order val="0"/>
          <c:tx>
            <c:strRef>
              <c:f>Sheet1!$B$1</c:f>
              <c:strCache>
                <c:ptCount val="1"/>
                <c:pt idx="0">
                  <c:v>Series 1</c:v>
                </c:pt>
              </c:strCache>
            </c:strRef>
          </c:tx>
          <c:spPr>
            <a:ln w="12700" cap="rnd">
              <a:solidFill>
                <a:schemeClr val="bg1">
                  <a:lumMod val="85000"/>
                </a:schemeClr>
              </a:solidFill>
              <a:round/>
            </a:ln>
            <a:effectLst/>
          </c:spPr>
          <c:marker>
            <c:symbol val="circle"/>
            <c:size val="5"/>
            <c:spPr>
              <a:solidFill>
                <a:schemeClr val="bg1">
                  <a:lumMod val="85000"/>
                </a:schemeClr>
              </a:solidFill>
              <a:ln w="9525">
                <a:solidFill>
                  <a:schemeClr val="bg1">
                    <a:lumMod val="85000"/>
                  </a:schemeClr>
                </a:solidFill>
              </a:ln>
              <a:effectLst/>
            </c:spPr>
          </c:marker>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0E-FB4C-A7D6-E9202E801D76}"/>
            </c:ext>
          </c:extLst>
        </c:ser>
        <c:ser>
          <c:idx val="1"/>
          <c:order val="1"/>
          <c:tx>
            <c:strRef>
              <c:f>Sheet1!$C$1</c:f>
              <c:strCache>
                <c:ptCount val="1"/>
                <c:pt idx="0">
                  <c:v>Series 2</c:v>
                </c:pt>
              </c:strCache>
            </c:strRef>
          </c:tx>
          <c:spPr>
            <a:ln w="12700" cap="rnd">
              <a:solidFill>
                <a:schemeClr val="bg1">
                  <a:lumMod val="65000"/>
                </a:schemeClr>
              </a:solidFill>
              <a:round/>
            </a:ln>
            <a:effectLst/>
          </c:spPr>
          <c:marker>
            <c:symbol val="circle"/>
            <c:size val="5"/>
            <c:spPr>
              <a:solidFill>
                <a:schemeClr val="bg1">
                  <a:lumMod val="65000"/>
                </a:schemeClr>
              </a:solidFill>
              <a:ln w="9525">
                <a:solidFill>
                  <a:schemeClr val="bg1">
                    <a:lumMod val="65000"/>
                  </a:schemeClr>
                </a:solidFill>
              </a:ln>
              <a:effectLst/>
            </c:spPr>
          </c:marker>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1</c:v>
                </c:pt>
              </c:numCache>
            </c:numRef>
          </c:val>
          <c:smooth val="0"/>
          <c:extLst>
            <c:ext xmlns:c16="http://schemas.microsoft.com/office/drawing/2014/chart" uri="{C3380CC4-5D6E-409C-BE32-E72D297353CC}">
              <c16:uniqueId val="{00000001-FF0E-FB4C-A7D6-E9202E801D76}"/>
            </c:ext>
          </c:extLst>
        </c:ser>
        <c:ser>
          <c:idx val="2"/>
          <c:order val="2"/>
          <c:tx>
            <c:strRef>
              <c:f>Sheet1!$D$1</c:f>
              <c:strCache>
                <c:ptCount val="1"/>
                <c:pt idx="0">
                  <c:v>Series 3</c:v>
                </c:pt>
              </c:strCache>
            </c:strRef>
          </c:tx>
          <c:spPr>
            <a:ln w="12700" cap="rnd">
              <a:solidFill>
                <a:schemeClr val="tx1">
                  <a:lumMod val="65000"/>
                  <a:lumOff val="35000"/>
                </a:schemeClr>
              </a:solidFill>
              <a:round/>
            </a:ln>
            <a:effectLst/>
          </c:spPr>
          <c:marker>
            <c:symbol val="circle"/>
            <c:size val="5"/>
            <c:spPr>
              <a:solidFill>
                <a:schemeClr val="tx1">
                  <a:lumMod val="65000"/>
                  <a:lumOff val="35000"/>
                </a:schemeClr>
              </a:solidFill>
              <a:ln w="9525">
                <a:solidFill>
                  <a:schemeClr val="tx1">
                    <a:lumMod val="65000"/>
                    <a:lumOff val="35000"/>
                  </a:schemeClr>
                </a:solidFill>
              </a:ln>
              <a:effectLst/>
            </c:spPr>
          </c:marker>
          <c:cat>
            <c:numRef>
              <c:f>Sheet1!$A$2:$A$5</c:f>
              <c:numCache>
                <c:formatCode>General</c:formatCode>
                <c:ptCount val="4"/>
                <c:pt idx="0">
                  <c:v>2014</c:v>
                </c:pt>
                <c:pt idx="1">
                  <c:v>2015</c:v>
                </c:pt>
                <c:pt idx="2">
                  <c:v>2016</c:v>
                </c:pt>
                <c:pt idx="3">
                  <c:v>2017</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0E-FB4C-A7D6-E9202E801D76}"/>
            </c:ext>
          </c:extLst>
        </c:ser>
        <c:ser>
          <c:idx val="3"/>
          <c:order val="3"/>
          <c:tx>
            <c:strRef>
              <c:f>Sheet1!$E$1</c:f>
              <c:strCache>
                <c:ptCount val="1"/>
                <c:pt idx="0">
                  <c:v>series 4</c:v>
                </c:pt>
              </c:strCache>
            </c:strRef>
          </c:tx>
          <c:spPr>
            <a:ln w="12700" cap="rnd">
              <a:solidFill>
                <a:srgbClr val="FF9F1B"/>
              </a:solidFill>
              <a:round/>
            </a:ln>
            <a:effectLst/>
          </c:spPr>
          <c:marker>
            <c:symbol val="circle"/>
            <c:size val="5"/>
            <c:spPr>
              <a:solidFill>
                <a:srgbClr val="FF9F1B"/>
              </a:solidFill>
              <a:ln w="9525">
                <a:solidFill>
                  <a:srgbClr val="FF9F1B"/>
                </a:solidFill>
              </a:ln>
              <a:effectLst/>
            </c:spPr>
          </c:marker>
          <c:cat>
            <c:numRef>
              <c:f>Sheet1!$A$2:$A$5</c:f>
              <c:numCache>
                <c:formatCode>General</c:formatCode>
                <c:ptCount val="4"/>
                <c:pt idx="0">
                  <c:v>2014</c:v>
                </c:pt>
                <c:pt idx="1">
                  <c:v>2015</c:v>
                </c:pt>
                <c:pt idx="2">
                  <c:v>2016</c:v>
                </c:pt>
                <c:pt idx="3">
                  <c:v>2017</c:v>
                </c:pt>
              </c:numCache>
            </c:numRef>
          </c:cat>
          <c:val>
            <c:numRef>
              <c:f>Sheet1!$E$2:$E$5</c:f>
              <c:numCache>
                <c:formatCode>General</c:formatCode>
                <c:ptCount val="4"/>
                <c:pt idx="0">
                  <c:v>1</c:v>
                </c:pt>
                <c:pt idx="1">
                  <c:v>3</c:v>
                </c:pt>
                <c:pt idx="2">
                  <c:v>2.7</c:v>
                </c:pt>
                <c:pt idx="3">
                  <c:v>3.7</c:v>
                </c:pt>
              </c:numCache>
            </c:numRef>
          </c:val>
          <c:smooth val="0"/>
          <c:extLst>
            <c:ext xmlns:c16="http://schemas.microsoft.com/office/drawing/2014/chart" uri="{C3380CC4-5D6E-409C-BE32-E72D297353CC}">
              <c16:uniqueId val="{00000003-FF0E-FB4C-A7D6-E9202E801D76}"/>
            </c:ext>
          </c:extLst>
        </c:ser>
        <c:dLbls>
          <c:showLegendKey val="0"/>
          <c:showVal val="0"/>
          <c:showCatName val="0"/>
          <c:showSerName val="0"/>
          <c:showPercent val="0"/>
          <c:showBubbleSize val="0"/>
        </c:dLbls>
        <c:marker val="1"/>
        <c:smooth val="0"/>
        <c:axId val="2121272920"/>
        <c:axId val="-2126315992"/>
      </c:lineChart>
      <c:catAx>
        <c:axId val="2121272920"/>
        <c:scaling>
          <c:orientation val="minMax"/>
        </c:scaling>
        <c:delete val="0"/>
        <c:axPos val="b"/>
        <c:numFmt formatCode="General" sourceLinked="1"/>
        <c:majorTickMark val="out"/>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Roboto Thin" charset="0"/>
                <a:ea typeface="Roboto Thin" charset="0"/>
                <a:cs typeface="Roboto Thin" charset="0"/>
              </a:defRPr>
            </a:pPr>
            <a:endParaRPr lang="en-US"/>
          </a:p>
        </c:txPr>
        <c:crossAx val="-2126315992"/>
        <c:crosses val="autoZero"/>
        <c:auto val="1"/>
        <c:lblAlgn val="ctr"/>
        <c:lblOffset val="100"/>
        <c:noMultiLvlLbl val="0"/>
      </c:catAx>
      <c:valAx>
        <c:axId val="-212631599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Roboto Thin" charset="0"/>
                <a:ea typeface="Roboto Thin" charset="0"/>
                <a:cs typeface="Roboto Thin" charset="0"/>
              </a:defRPr>
            </a:pPr>
            <a:endParaRPr lang="en-US"/>
          </a:p>
        </c:txPr>
        <c:crossAx val="2121272920"/>
        <c:crosses val="autoZero"/>
        <c:crossBetween val="between"/>
      </c:valAx>
      <c:spPr>
        <a:noFill/>
        <a:ln>
          <a:noFill/>
        </a:ln>
        <a:effectLst/>
      </c:spPr>
    </c:plotArea>
    <c:plotVisOnly val="1"/>
    <c:dispBlanksAs val="gap"/>
    <c:showDLblsOverMax val="0"/>
  </c:chart>
  <c:spPr>
    <a:noFill/>
    <a:ln>
      <a:noFill/>
    </a:ln>
    <a:effectLst/>
  </c:spPr>
  <c:txPr>
    <a:bodyPr/>
    <a:lstStyle/>
    <a:p>
      <a:pPr>
        <a:defRPr sz="1200" b="0" i="0">
          <a:solidFill>
            <a:schemeClr val="tx1">
              <a:lumMod val="75000"/>
              <a:lumOff val="25000"/>
            </a:schemeClr>
          </a:solidFill>
          <a:latin typeface="Roboto Thin" charset="0"/>
          <a:ea typeface="Roboto Thin" charset="0"/>
          <a:cs typeface="Roboto Thin"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DA25BD-0294-DD42-92A8-2A81AC30D895}" type="datetimeFigureOut">
              <a:rPr lang="en-US" smtClean="0"/>
              <a:t>5/14/19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0C602-A658-8748-BA1C-3D51A38F60CB}" type="slidenum">
              <a:rPr lang="en-US" smtClean="0"/>
              <a:t>‹#›</a:t>
            </a:fld>
            <a:endParaRPr lang="en-US"/>
          </a:p>
        </p:txBody>
      </p:sp>
    </p:spTree>
    <p:extLst>
      <p:ext uri="{BB962C8B-B14F-4D97-AF65-F5344CB8AC3E}">
        <p14:creationId xmlns:p14="http://schemas.microsoft.com/office/powerpoint/2010/main" val="22886737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reprocessed-connectomes-project.org/quality-assessment-protocol/%23fn:4"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preprocessed-connectomes-project.org/quality-assessment-protocol/%23fn:3" TargetMode="External"/><Relationship Id="rId4" Type="http://schemas.openxmlformats.org/officeDocument/2006/relationships/hyperlink" Target="http://preprocessed-connectomes-project.org/quality-assessment-protocol/%23fn:5"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r-tip.com/serv1.php?type=db1&amp;dbs=Out%20of%20Phas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mr-tip.com/serv1.php?type=db1&amp;dbs=Susceptibility" TargetMode="External"/><Relationship Id="rId5" Type="http://schemas.openxmlformats.org/officeDocument/2006/relationships/hyperlink" Target="http://www.mr-tip.com/serv1.php?type=db1&amp;dbs=Magnetic%20Field" TargetMode="External"/><Relationship Id="rId4" Type="http://schemas.openxmlformats.org/officeDocument/2006/relationships/hyperlink" Target="http://www.mr-tip.com/serv1.php?type=db1&amp;dbs=Radio%20Frequency%20Puls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8</a:t>
            </a:fld>
            <a:endParaRPr lang="en-US"/>
          </a:p>
        </p:txBody>
      </p:sp>
    </p:spTree>
    <p:extLst>
      <p:ext uri="{BB962C8B-B14F-4D97-AF65-F5344CB8AC3E}">
        <p14:creationId xmlns:p14="http://schemas.microsoft.com/office/powerpoint/2010/main" val="148807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50</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enlarged ventricles</a:t>
            </a:r>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51</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52</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53</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54</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a:t>Signal-to-Noise Ratio (SNR) [</a:t>
            </a:r>
            <a:r>
              <a:rPr lang="en-US" b="1" dirty="0" err="1"/>
              <a:t>snr</a:t>
            </a:r>
            <a:r>
              <a:rPr lang="en-US" b="1" dirty="0"/>
              <a:t>]:</a:t>
            </a:r>
            <a:r>
              <a:rPr lang="en-US" dirty="0"/>
              <a:t> The mean intensity within gray matter divided by the standard deviation of the values outside the brain. Higher values are better </a:t>
            </a:r>
            <a:r>
              <a:rPr lang="en-US" baseline="30000" dirty="0">
                <a:hlinkClick r:id="rId3"/>
              </a:rPr>
              <a:t>1</a:t>
            </a:r>
            <a:r>
              <a:rPr lang="en-US" dirty="0"/>
              <a:t>. </a:t>
            </a:r>
          </a:p>
          <a:p>
            <a:pPr marL="171450" indent="-171450">
              <a:buFont typeface="Arial"/>
              <a:buChar char="•"/>
            </a:pPr>
            <a:r>
              <a:rPr lang="en-US" b="1" dirty="0"/>
              <a:t>Contrast to Noise Ratio (CNR) [</a:t>
            </a:r>
            <a:r>
              <a:rPr lang="en-US" b="1" dirty="0" err="1"/>
              <a:t>cnr</a:t>
            </a:r>
            <a:r>
              <a:rPr lang="en-US" b="1" dirty="0"/>
              <a:t>]:</a:t>
            </a:r>
            <a:r>
              <a:rPr lang="en-US" dirty="0"/>
              <a:t> The mean of the gray matter intensity values minus the mean of the white matter intensity values divided by the standard deviation of the values outside the brain. Higher values are better </a:t>
            </a:r>
            <a:r>
              <a:rPr lang="en-US" baseline="30000" dirty="0">
                <a:hlinkClick r:id="rId3"/>
              </a:rPr>
              <a:t>1</a:t>
            </a:r>
            <a:r>
              <a:rPr lang="en-US" dirty="0"/>
              <a:t>. </a:t>
            </a:r>
          </a:p>
          <a:p>
            <a:pPr marL="171450" indent="-171450">
              <a:buFont typeface="Arial"/>
              <a:buChar char="•"/>
            </a:pPr>
            <a:r>
              <a:rPr lang="en-US" b="1" dirty="0"/>
              <a:t>Foreground to Background Energy Ratio [</a:t>
            </a:r>
            <a:r>
              <a:rPr lang="en-US" b="1" dirty="0" err="1"/>
              <a:t>fber</a:t>
            </a:r>
            <a:r>
              <a:rPr lang="en-US" b="1" dirty="0"/>
              <a:t>]:</a:t>
            </a:r>
            <a:r>
              <a:rPr lang="en-US" dirty="0"/>
              <a:t> The variance of voxels inside the brain divided by the variance of voxels outside the brain. Higher values are better. </a:t>
            </a:r>
          </a:p>
          <a:p>
            <a:pPr marL="171450" indent="-171450">
              <a:buFont typeface="Arial"/>
              <a:buChar char="•"/>
            </a:pPr>
            <a:r>
              <a:rPr lang="en-US" b="1" dirty="0"/>
              <a:t>Percent Artifact Voxels (Qi1) [qi1]:</a:t>
            </a:r>
            <a:r>
              <a:rPr lang="en-US" dirty="0"/>
              <a:t> The proportion of voxels outside the brain with artifacts to the total number of voxels outside the brain. Lower values are better </a:t>
            </a:r>
            <a:r>
              <a:rPr lang="en-US" baseline="30000" dirty="0">
                <a:hlinkClick r:id="rId4"/>
              </a:rPr>
              <a:t>2</a:t>
            </a:r>
            <a:r>
              <a:rPr lang="en-US" dirty="0"/>
              <a:t>. </a:t>
            </a:r>
          </a:p>
          <a:p>
            <a:pPr marL="171450" indent="-171450">
              <a:buFont typeface="Arial"/>
              <a:buChar char="•"/>
            </a:pPr>
            <a:r>
              <a:rPr lang="en-US" b="1" dirty="0"/>
              <a:t>Smoothness of Voxels (FWHM) [</a:t>
            </a:r>
            <a:r>
              <a:rPr lang="en-US" b="1" dirty="0" err="1"/>
              <a:t>fwhm</a:t>
            </a:r>
            <a:r>
              <a:rPr lang="en-US" b="1" dirty="0"/>
              <a:t>, </a:t>
            </a:r>
            <a:r>
              <a:rPr lang="en-US" b="1" dirty="0" err="1"/>
              <a:t>fwhm_x</a:t>
            </a:r>
            <a:r>
              <a:rPr lang="en-US" b="1" dirty="0"/>
              <a:t>, </a:t>
            </a:r>
            <a:r>
              <a:rPr lang="en-US" b="1" dirty="0" err="1"/>
              <a:t>fwhm_y</a:t>
            </a:r>
            <a:r>
              <a:rPr lang="en-US" b="1" dirty="0"/>
              <a:t>, </a:t>
            </a:r>
            <a:r>
              <a:rPr lang="en-US" b="1" dirty="0" err="1"/>
              <a:t>fwhm_z</a:t>
            </a:r>
            <a:r>
              <a:rPr lang="en-US" b="1" dirty="0"/>
              <a:t>]:</a:t>
            </a:r>
            <a:r>
              <a:rPr lang="en-US" dirty="0"/>
              <a:t> The full-width half maximum (FWHM) of the spatial distribution of the image intensity values in voxel units. Lower values are better </a:t>
            </a:r>
            <a:r>
              <a:rPr lang="en-US" baseline="30000" dirty="0">
                <a:hlinkClick r:id="rId5"/>
              </a:rPr>
              <a:t>3</a:t>
            </a:r>
            <a:r>
              <a:rPr lang="en-US" dirty="0"/>
              <a:t>.</a:t>
            </a:r>
          </a:p>
          <a:p>
            <a:pPr marL="171450" indent="-171450">
              <a:buFont typeface="Arial"/>
              <a:buChar char="•"/>
            </a:pPr>
            <a:r>
              <a:rPr lang="en-US" dirty="0"/>
              <a:t> </a:t>
            </a:r>
            <a:r>
              <a:rPr lang="en-US" b="1" dirty="0"/>
              <a:t>Entropy Focus Criterion (EFC) [</a:t>
            </a:r>
            <a:r>
              <a:rPr lang="en-US" b="1" dirty="0" err="1"/>
              <a:t>efc</a:t>
            </a:r>
            <a:r>
              <a:rPr lang="en-US" b="1" dirty="0"/>
              <a:t>]:</a:t>
            </a:r>
            <a:r>
              <a:rPr lang="en-US" dirty="0"/>
              <a:t> The Shannon entropy of voxel intensities proportional to the maximum possibly entropy for a similarly sized image. Indicates ghosting and head motion-induced blurring. Lower values are better </a:t>
            </a:r>
          </a:p>
        </p:txBody>
      </p:sp>
      <p:sp>
        <p:nvSpPr>
          <p:cNvPr id="4" name="Slide Number Placeholder 3"/>
          <p:cNvSpPr>
            <a:spLocks noGrp="1"/>
          </p:cNvSpPr>
          <p:nvPr>
            <p:ph type="sldNum" sz="quarter" idx="10"/>
          </p:nvPr>
        </p:nvSpPr>
        <p:spPr/>
        <p:txBody>
          <a:bodyPr/>
          <a:lstStyle/>
          <a:p>
            <a:fld id="{EFE0C602-A658-8748-BA1C-3D51A38F60CB}" type="slidenum">
              <a:rPr lang="en-US" smtClean="0"/>
              <a:t>65</a:t>
            </a:fld>
            <a:endParaRPr lang="en-US"/>
          </a:p>
        </p:txBody>
      </p:sp>
    </p:spTree>
    <p:extLst>
      <p:ext uri="{BB962C8B-B14F-4D97-AF65-F5344CB8AC3E}">
        <p14:creationId xmlns:p14="http://schemas.microsoft.com/office/powerpoint/2010/main" val="29827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enlarged ventricles</a:t>
            </a:r>
          </a:p>
        </p:txBody>
      </p:sp>
      <p:sp>
        <p:nvSpPr>
          <p:cNvPr id="4" name="Slide Number Placeholder 3"/>
          <p:cNvSpPr>
            <a:spLocks noGrp="1"/>
          </p:cNvSpPr>
          <p:nvPr>
            <p:ph type="sldNum" sz="quarter" idx="10"/>
          </p:nvPr>
        </p:nvSpPr>
        <p:spPr/>
        <p:txBody>
          <a:bodyPr/>
          <a:lstStyle/>
          <a:p>
            <a:fld id="{EFE0C602-A658-8748-BA1C-3D51A38F60CB}" type="slidenum">
              <a:rPr lang="en-US" smtClean="0"/>
              <a:t>71</a:t>
            </a:fld>
            <a:endParaRPr lang="en-US"/>
          </a:p>
        </p:txBody>
      </p:sp>
    </p:spTree>
    <p:extLst>
      <p:ext uri="{BB962C8B-B14F-4D97-AF65-F5344CB8AC3E}">
        <p14:creationId xmlns:p14="http://schemas.microsoft.com/office/powerpoint/2010/main" val="2458965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enlarged ventricles</a:t>
            </a:r>
          </a:p>
        </p:txBody>
      </p:sp>
      <p:sp>
        <p:nvSpPr>
          <p:cNvPr id="4" name="Slide Number Placeholder 3"/>
          <p:cNvSpPr>
            <a:spLocks noGrp="1"/>
          </p:cNvSpPr>
          <p:nvPr>
            <p:ph type="sldNum" sz="quarter" idx="10"/>
          </p:nvPr>
        </p:nvSpPr>
        <p:spPr/>
        <p:txBody>
          <a:bodyPr/>
          <a:lstStyle/>
          <a:p>
            <a:fld id="{EFE0C602-A658-8748-BA1C-3D51A38F60CB}" type="slidenum">
              <a:rPr lang="en-US" smtClean="0"/>
              <a:t>72</a:t>
            </a:fld>
            <a:endParaRPr lang="en-US"/>
          </a:p>
        </p:txBody>
      </p:sp>
    </p:spTree>
    <p:extLst>
      <p:ext uri="{BB962C8B-B14F-4D97-AF65-F5344CB8AC3E}">
        <p14:creationId xmlns:p14="http://schemas.microsoft.com/office/powerpoint/2010/main" val="42299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 and TE HERE!!!!!</a:t>
            </a:r>
          </a:p>
        </p:txBody>
      </p:sp>
      <p:sp>
        <p:nvSpPr>
          <p:cNvPr id="4" name="Slide Number Placeholder 3"/>
          <p:cNvSpPr>
            <a:spLocks noGrp="1"/>
          </p:cNvSpPr>
          <p:nvPr>
            <p:ph type="sldNum" sz="quarter" idx="10"/>
          </p:nvPr>
        </p:nvSpPr>
        <p:spPr/>
        <p:txBody>
          <a:bodyPr/>
          <a:lstStyle/>
          <a:p>
            <a:fld id="{EFE0C602-A658-8748-BA1C-3D51A38F60CB}" type="slidenum">
              <a:rPr lang="en-US" smtClean="0"/>
              <a:t>77</a:t>
            </a:fld>
            <a:endParaRPr lang="en-US"/>
          </a:p>
        </p:txBody>
      </p:sp>
    </p:spTree>
    <p:extLst>
      <p:ext uri="{BB962C8B-B14F-4D97-AF65-F5344CB8AC3E}">
        <p14:creationId xmlns:p14="http://schemas.microsoft.com/office/powerpoint/2010/main" val="103595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T2 </a:t>
            </a:r>
            <a:r>
              <a:rPr lang="en-US" dirty="0" err="1"/>
              <a:t>dephasing</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i="1" dirty="0">
                <a:solidFill>
                  <a:schemeClr val="tx1">
                    <a:lumMod val="75000"/>
                    <a:lumOff val="25000"/>
                  </a:schemeClr>
                </a:solidFill>
                <a:latin typeface="Roboto"/>
                <a:ea typeface="Roboto Medium" charset="0"/>
                <a:cs typeface="Roboto"/>
              </a:rPr>
              <a:t>Spin-spin interactions at the molecular level changes the frequency of precession and protons move out of phase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a:solidFill>
                <a:schemeClr val="tx1">
                  <a:lumMod val="75000"/>
                  <a:lumOff val="25000"/>
                </a:schemeClr>
              </a:solidFill>
              <a:latin typeface="Roboto"/>
              <a:ea typeface="Roboto Medium" charset="0"/>
              <a:cs typeface="Roboto"/>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spins (protons) go </a:t>
            </a:r>
            <a:r>
              <a:rPr lang="en-US" dirty="0">
                <a:hlinkClick r:id="rId3"/>
              </a:rPr>
              <a:t>out of phase</a:t>
            </a:r>
            <a:r>
              <a:rPr lang="en-US" dirty="0"/>
              <a:t> in the transverse plane when the </a:t>
            </a:r>
            <a:r>
              <a:rPr lang="en-US" dirty="0">
                <a:hlinkClick r:id="rId4"/>
              </a:rPr>
              <a:t>Rf pulse</a:t>
            </a:r>
            <a:r>
              <a:rPr lang="en-US" dirty="0"/>
              <a:t> is switched off. This </a:t>
            </a:r>
            <a:r>
              <a:rPr lang="en-US" dirty="0" err="1"/>
              <a:t>dephasing</a:t>
            </a:r>
            <a:r>
              <a:rPr lang="en-US" dirty="0"/>
              <a:t> is due to static </a:t>
            </a:r>
            <a:r>
              <a:rPr lang="en-US" dirty="0">
                <a:hlinkClick r:id="rId5"/>
              </a:rPr>
              <a:t>magnetic field</a:t>
            </a:r>
            <a:r>
              <a:rPr lang="en-US" dirty="0"/>
              <a:t> </a:t>
            </a:r>
            <a:r>
              <a:rPr lang="en-US" dirty="0" err="1"/>
              <a:t>inhomogeneities</a:t>
            </a:r>
            <a:r>
              <a:rPr lang="en-US" dirty="0"/>
              <a:t> intrinsic (i.e. </a:t>
            </a:r>
            <a:r>
              <a:rPr lang="en-US" dirty="0">
                <a:hlinkClick r:id="rId6"/>
              </a:rPr>
              <a:t>susceptibility</a:t>
            </a:r>
            <a:r>
              <a:rPr lang="en-US" dirty="0"/>
              <a:t> changes at tissue interfaces) and extrinsic (i.e. field </a:t>
            </a:r>
            <a:r>
              <a:rPr lang="en-US" dirty="0" err="1"/>
              <a:t>inhomogeneities</a:t>
            </a:r>
            <a:r>
              <a:rPr lang="en-US" dirty="0"/>
              <a:t> of the main </a:t>
            </a:r>
            <a:r>
              <a:rPr lang="en-US" dirty="0">
                <a:hlinkClick r:id="rId5"/>
              </a:rPr>
              <a:t>magnetic field</a:t>
            </a:r>
            <a:r>
              <a:rPr lang="en-US" dirty="0"/>
              <a:t>) to the examined object.</a:t>
            </a:r>
            <a:endParaRPr lang="en-US" i="1" dirty="0">
              <a:solidFill>
                <a:schemeClr val="tx1">
                  <a:lumMod val="75000"/>
                  <a:lumOff val="25000"/>
                </a:schemeClr>
              </a:solidFill>
              <a:latin typeface="Roboto"/>
              <a:ea typeface="Roboto" charset="0"/>
              <a:cs typeface="Roboto"/>
            </a:endParaRPr>
          </a:p>
          <a:p>
            <a:endParaRPr lang="en-US" dirty="0"/>
          </a:p>
          <a:p>
            <a:r>
              <a:rPr lang="en-US" dirty="0"/>
              <a:t>T2* </a:t>
            </a:r>
          </a:p>
          <a:p>
            <a:pPr marL="0" marR="0" indent="0" algn="l" defTabSz="457200" rtl="0" eaLnBrk="1" fontAlgn="auto" latinLnBrk="0" hangingPunct="1">
              <a:lnSpc>
                <a:spcPct val="100000"/>
              </a:lnSpc>
              <a:spcBef>
                <a:spcPts val="0"/>
              </a:spcBef>
              <a:spcAft>
                <a:spcPts val="0"/>
              </a:spcAft>
              <a:buClrTx/>
              <a:buSzTx/>
              <a:buFontTx/>
              <a:buNone/>
              <a:tabLst/>
              <a:defRPr/>
            </a:pPr>
            <a:r>
              <a:rPr lang="en-US" i="1" dirty="0">
                <a:solidFill>
                  <a:schemeClr val="tx1">
                    <a:lumMod val="75000"/>
                    <a:lumOff val="25000"/>
                  </a:schemeClr>
                </a:solidFill>
                <a:latin typeface="Roboto"/>
                <a:ea typeface="Roboto Thin" charset="0"/>
                <a:cs typeface="Roboto"/>
              </a:rPr>
              <a:t>This causes changes to the frequency of precession at the molecular level and protons move out of phase even quicker</a:t>
            </a:r>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12</a:t>
            </a:fld>
            <a:endParaRPr lang="en-US"/>
          </a:p>
        </p:txBody>
      </p:sp>
    </p:spTree>
    <p:extLst>
      <p:ext uri="{BB962C8B-B14F-4D97-AF65-F5344CB8AC3E}">
        <p14:creationId xmlns:p14="http://schemas.microsoft.com/office/powerpoint/2010/main" val="405184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Partial echo </a:t>
            </a:r>
            <a:r>
              <a:rPr lang="en-US" dirty="0" err="1"/>
              <a:t>vs</a:t>
            </a:r>
            <a:r>
              <a:rPr lang="en-US" dirty="0"/>
              <a:t> full echo. Partial echo is when the pre-</a:t>
            </a:r>
            <a:r>
              <a:rPr lang="en-US" dirty="0" err="1"/>
              <a:t>dephasing</a:t>
            </a:r>
            <a:r>
              <a:rPr lang="en-US" dirty="0"/>
              <a:t> lobe of the readout gradient is reduced, meaning the readout won't start as far out in k-space. Then the missing data points are </a:t>
            </a:r>
            <a:r>
              <a:rPr lang="en-US" dirty="0" err="1"/>
              <a:t>synthesised</a:t>
            </a:r>
            <a:r>
              <a:rPr lang="en-US" dirty="0"/>
              <a:t> using the conjugate symmetry of k-space. The result is decreased SNR, but a shorter minimum TE because less time is used in the readout before k0 is acquired.</a:t>
            </a:r>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18</a:t>
            </a:fld>
            <a:endParaRPr lang="en-US"/>
          </a:p>
        </p:txBody>
      </p:sp>
    </p:spTree>
    <p:extLst>
      <p:ext uri="{BB962C8B-B14F-4D97-AF65-F5344CB8AC3E}">
        <p14:creationId xmlns:p14="http://schemas.microsoft.com/office/powerpoint/2010/main" val="136077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spin echo pulse sequence has a 90° excitation pulse (GE has a small excitation pulse), and SE refocuses some of the </a:t>
            </a:r>
            <a:r>
              <a:rPr lang="en-US" dirty="0" err="1"/>
              <a:t>dephasing</a:t>
            </a:r>
            <a:r>
              <a:rPr lang="en-US" dirty="0"/>
              <a:t> which occurs during the echo time using a 180° refocusing RF pulse. A GE does not have the 180°.</a:t>
            </a:r>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19</a:t>
            </a:fld>
            <a:endParaRPr lang="en-US"/>
          </a:p>
        </p:txBody>
      </p:sp>
    </p:spTree>
    <p:extLst>
      <p:ext uri="{BB962C8B-B14F-4D97-AF65-F5344CB8AC3E}">
        <p14:creationId xmlns:p14="http://schemas.microsoft.com/office/powerpoint/2010/main" val="10221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FF9F1B"/>
              </a:buClr>
              <a:buFont typeface="Lucida Grande"/>
              <a:buChar char="➤"/>
            </a:pPr>
            <a:r>
              <a:rPr lang="en-US" dirty="0">
                <a:latin typeface="Roboto"/>
                <a:cs typeface="Roboto"/>
              </a:rPr>
              <a:t>The usual Inversion Recovery sequence begins with a 180°-inverting pulse</a:t>
            </a:r>
          </a:p>
          <a:p>
            <a:pPr marL="742950" lvl="1" indent="-285750">
              <a:spcAft>
                <a:spcPts val="1200"/>
              </a:spcAft>
              <a:buClr>
                <a:srgbClr val="FF9F1B"/>
              </a:buClr>
              <a:buFont typeface="Lucida Grande"/>
              <a:buChar char="➤"/>
            </a:pPr>
            <a:r>
              <a:rPr lang="en-US" dirty="0">
                <a:latin typeface="Roboto"/>
                <a:cs typeface="Roboto"/>
              </a:rPr>
              <a:t>Reverses the longitudinal magnetization (</a:t>
            </a:r>
            <a:r>
              <a:rPr lang="en-US" dirty="0" err="1">
                <a:latin typeface="Roboto"/>
                <a:cs typeface="Roboto"/>
              </a:rPr>
              <a:t>M</a:t>
            </a:r>
            <a:r>
              <a:rPr lang="en-US" baseline="-25000" dirty="0" err="1">
                <a:latin typeface="Roboto"/>
                <a:cs typeface="Roboto"/>
              </a:rPr>
              <a:t>z</a:t>
            </a:r>
            <a:r>
              <a:rPr lang="en-US" dirty="0">
                <a:latin typeface="Roboto"/>
                <a:cs typeface="Roboto"/>
              </a:rPr>
              <a:t>) for all tissues. </a:t>
            </a:r>
          </a:p>
          <a:p>
            <a:pPr marL="285750" indent="-285750">
              <a:buClr>
                <a:srgbClr val="FF9F1B"/>
              </a:buClr>
              <a:buFont typeface="Lucida Grande"/>
              <a:buChar char="➤"/>
            </a:pPr>
            <a:r>
              <a:rPr lang="en-US" dirty="0">
                <a:latin typeface="Roboto"/>
                <a:cs typeface="Roboto"/>
              </a:rPr>
              <a:t>During the inversion time (TI) interval</a:t>
            </a:r>
          </a:p>
          <a:p>
            <a:pPr marL="742950" lvl="1" indent="-285750">
              <a:spcAft>
                <a:spcPts val="1200"/>
              </a:spcAft>
              <a:buClr>
                <a:srgbClr val="FF9F1B"/>
              </a:buClr>
              <a:buFont typeface="Lucida Grande"/>
              <a:buChar char="➤"/>
            </a:pPr>
            <a:r>
              <a:rPr lang="en-US" dirty="0" err="1">
                <a:latin typeface="Roboto"/>
                <a:cs typeface="Roboto"/>
              </a:rPr>
              <a:t>M</a:t>
            </a:r>
            <a:r>
              <a:rPr lang="en-US" baseline="-25000" dirty="0" err="1">
                <a:latin typeface="Roboto"/>
                <a:cs typeface="Roboto"/>
              </a:rPr>
              <a:t>z</a:t>
            </a:r>
            <a:r>
              <a:rPr lang="en-US" dirty="0">
                <a:latin typeface="Roboto"/>
                <a:cs typeface="Roboto"/>
              </a:rPr>
              <a:t> regrows via T1-relaxation to restore their equilibrium alignment in the +z-direction. </a:t>
            </a:r>
          </a:p>
          <a:p>
            <a:pPr marL="285750" indent="-285750">
              <a:spcAft>
                <a:spcPts val="1200"/>
              </a:spcAft>
              <a:buClr>
                <a:srgbClr val="FF9F1B"/>
              </a:buClr>
              <a:buFont typeface="Lucida Grande"/>
              <a:buChar char="➤"/>
            </a:pPr>
            <a:r>
              <a:rPr lang="en-US" dirty="0">
                <a:latin typeface="Roboto"/>
                <a:cs typeface="Roboto"/>
              </a:rPr>
              <a:t>A spin echo (or more commonly a fast spin echo) sequence then generates a signal based on the longitudinal magnetization of each tissue at time TI</a:t>
            </a:r>
          </a:p>
          <a:p>
            <a:pPr marL="285750" indent="-285750">
              <a:buClr>
                <a:srgbClr val="FF9F1B"/>
              </a:buClr>
              <a:buFont typeface="Lucida Grande"/>
              <a:buChar char="➤"/>
            </a:pPr>
            <a:r>
              <a:rPr lang="en-US" dirty="0">
                <a:latin typeface="Roboto"/>
                <a:cs typeface="Roboto"/>
              </a:rPr>
              <a:t>For tissues with </a:t>
            </a:r>
            <a:r>
              <a:rPr lang="en-US" dirty="0" err="1">
                <a:latin typeface="Roboto"/>
                <a:cs typeface="Roboto"/>
              </a:rPr>
              <a:t>M</a:t>
            </a:r>
            <a:r>
              <a:rPr lang="en-US" baseline="-25000" dirty="0" err="1">
                <a:latin typeface="Roboto"/>
                <a:cs typeface="Roboto"/>
              </a:rPr>
              <a:t>z</a:t>
            </a:r>
            <a:r>
              <a:rPr lang="en-US" dirty="0">
                <a:latin typeface="Roboto"/>
                <a:cs typeface="Roboto"/>
              </a:rPr>
              <a:t> close to zero at time TI</a:t>
            </a:r>
          </a:p>
          <a:p>
            <a:pPr marL="742950" lvl="1" indent="-285750">
              <a:buClr>
                <a:srgbClr val="FF9F1B"/>
              </a:buClr>
              <a:buFont typeface="Lucida Grande"/>
              <a:buChar char="➤"/>
            </a:pPr>
            <a:r>
              <a:rPr lang="en-US" dirty="0">
                <a:latin typeface="Roboto"/>
                <a:cs typeface="Roboto"/>
              </a:rPr>
              <a:t>Tissue produces little or no signal</a:t>
            </a:r>
          </a:p>
          <a:p>
            <a:pPr marL="742950" lvl="1" indent="-285750">
              <a:buClr>
                <a:srgbClr val="FF9F1B"/>
              </a:buClr>
              <a:buFont typeface="Lucida Grande"/>
              <a:buChar char="➤"/>
            </a:pPr>
            <a:r>
              <a:rPr lang="en-US" dirty="0">
                <a:latin typeface="Roboto"/>
                <a:cs typeface="Roboto"/>
              </a:rPr>
              <a:t>Makes no significant contribution to the magnitude-reconstructed image</a:t>
            </a:r>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24</a:t>
            </a:fld>
            <a:endParaRPr lang="en-US"/>
          </a:p>
        </p:txBody>
      </p:sp>
    </p:spTree>
    <p:extLst>
      <p:ext uri="{BB962C8B-B14F-4D97-AF65-F5344CB8AC3E}">
        <p14:creationId xmlns:p14="http://schemas.microsoft.com/office/powerpoint/2010/main" val="4135946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46</a:t>
            </a:fld>
            <a:endParaRPr lang="en-US"/>
          </a:p>
        </p:txBody>
      </p:sp>
    </p:spTree>
    <p:extLst>
      <p:ext uri="{BB962C8B-B14F-4D97-AF65-F5344CB8AC3E}">
        <p14:creationId xmlns:p14="http://schemas.microsoft.com/office/powerpoint/2010/main" val="48894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47</a:t>
            </a:fld>
            <a:endParaRPr lang="en-US"/>
          </a:p>
        </p:txBody>
      </p:sp>
    </p:spTree>
    <p:extLst>
      <p:ext uri="{BB962C8B-B14F-4D97-AF65-F5344CB8AC3E}">
        <p14:creationId xmlns:p14="http://schemas.microsoft.com/office/powerpoint/2010/main" val="195111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48</a:t>
            </a:fld>
            <a:endParaRPr lang="en-US"/>
          </a:p>
        </p:txBody>
      </p:sp>
    </p:spTree>
    <p:extLst>
      <p:ext uri="{BB962C8B-B14F-4D97-AF65-F5344CB8AC3E}">
        <p14:creationId xmlns:p14="http://schemas.microsoft.com/office/powerpoint/2010/main" val="330965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0C602-A658-8748-BA1C-3D51A38F60CB}" type="slidenum">
              <a:rPr lang="en-US" smtClean="0"/>
              <a:t>49</a:t>
            </a:fld>
            <a:endParaRPr lang="en-US"/>
          </a:p>
        </p:txBody>
      </p:sp>
    </p:spTree>
    <p:extLst>
      <p:ext uri="{BB962C8B-B14F-4D97-AF65-F5344CB8AC3E}">
        <p14:creationId xmlns:p14="http://schemas.microsoft.com/office/powerpoint/2010/main" val="3502629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98498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77779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10616"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97042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91909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0969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55309"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8447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5334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3" name="Picture Placeholder 22"/>
          <p:cNvSpPr>
            <a:spLocks noGrp="1"/>
          </p:cNvSpPr>
          <p:nvPr>
            <p:ph type="pic" sz="quarter" idx="12"/>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4" name="Picture Placeholder 23"/>
          <p:cNvSpPr>
            <a:spLocks noGrp="1"/>
          </p:cNvSpPr>
          <p:nvPr>
            <p:ph type="pic" sz="quarter" idx="13"/>
          </p:nvPr>
        </p:nvSpPr>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17701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4009198"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6427439"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8845680"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4009198"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3" name="Picture Placeholder 22"/>
          <p:cNvSpPr>
            <a:spLocks noGrp="1"/>
          </p:cNvSpPr>
          <p:nvPr>
            <p:ph type="pic" sz="quarter" idx="14"/>
          </p:nvPr>
        </p:nvSpPr>
        <p:spPr>
          <a:xfrm>
            <a:off x="6427439"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4" name="Picture Placeholder 23"/>
          <p:cNvSpPr>
            <a:spLocks noGrp="1"/>
          </p:cNvSpPr>
          <p:nvPr>
            <p:ph type="pic" sz="quarter" idx="15"/>
          </p:nvPr>
        </p:nvSpPr>
        <p:spPr>
          <a:xfrm>
            <a:off x="8845680"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Tree>
    <p:extLst>
      <p:ext uri="{BB962C8B-B14F-4D97-AF65-F5344CB8AC3E}">
        <p14:creationId xmlns:p14="http://schemas.microsoft.com/office/powerpoint/2010/main" val="1768449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363686" y="358346"/>
            <a:ext cx="6226629" cy="3527854"/>
          </a:xfrm>
          <a:custGeom>
            <a:avLst/>
            <a:gdLst>
              <a:gd name="connsiteX0" fmla="*/ 0 w 6226629"/>
              <a:gd name="connsiteY0" fmla="*/ 0 h 3527854"/>
              <a:gd name="connsiteX1" fmla="*/ 6226629 w 6226629"/>
              <a:gd name="connsiteY1" fmla="*/ 0 h 3527854"/>
              <a:gd name="connsiteX2" fmla="*/ 6226629 w 6226629"/>
              <a:gd name="connsiteY2" fmla="*/ 3527854 h 3527854"/>
              <a:gd name="connsiteX3" fmla="*/ 0 w 6226629"/>
              <a:gd name="connsiteY3" fmla="*/ 3527854 h 3527854"/>
            </a:gdLst>
            <a:ahLst/>
            <a:cxnLst>
              <a:cxn ang="0">
                <a:pos x="connsiteX0" y="connsiteY0"/>
              </a:cxn>
              <a:cxn ang="0">
                <a:pos x="connsiteX1" y="connsiteY1"/>
              </a:cxn>
              <a:cxn ang="0">
                <a:pos x="connsiteX2" y="connsiteY2"/>
              </a:cxn>
              <a:cxn ang="0">
                <a:pos x="connsiteX3" y="connsiteY3"/>
              </a:cxn>
            </a:cxnLst>
            <a:rect l="l" t="t" r="r" b="b"/>
            <a:pathLst>
              <a:path w="6226629" h="3527854">
                <a:moveTo>
                  <a:pt x="0" y="0"/>
                </a:moveTo>
                <a:lnTo>
                  <a:pt x="6226629" y="0"/>
                </a:lnTo>
                <a:lnTo>
                  <a:pt x="6226629" y="3527854"/>
                </a:lnTo>
                <a:lnTo>
                  <a:pt x="0" y="3527854"/>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5312230" y="4037717"/>
            <a:ext cx="4278084" cy="3429883"/>
          </a:xfrm>
          <a:custGeom>
            <a:avLst/>
            <a:gdLst>
              <a:gd name="connsiteX0" fmla="*/ 0 w 4278084"/>
              <a:gd name="connsiteY0" fmla="*/ 0 h 3429883"/>
              <a:gd name="connsiteX1" fmla="*/ 4278084 w 4278084"/>
              <a:gd name="connsiteY1" fmla="*/ 0 h 3429883"/>
              <a:gd name="connsiteX2" fmla="*/ 4278084 w 4278084"/>
              <a:gd name="connsiteY2" fmla="*/ 3429883 h 3429883"/>
              <a:gd name="connsiteX3" fmla="*/ 0 w 4278084"/>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4278084" h="3429883">
                <a:moveTo>
                  <a:pt x="0" y="0"/>
                </a:moveTo>
                <a:lnTo>
                  <a:pt x="4278084" y="0"/>
                </a:lnTo>
                <a:lnTo>
                  <a:pt x="4278084" y="3429883"/>
                </a:lnTo>
                <a:lnTo>
                  <a:pt x="0" y="3429883"/>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9744143" y="2219803"/>
            <a:ext cx="2447857" cy="3429883"/>
          </a:xfrm>
          <a:custGeom>
            <a:avLst/>
            <a:gdLst>
              <a:gd name="connsiteX0" fmla="*/ 0 w 2447857"/>
              <a:gd name="connsiteY0" fmla="*/ 0 h 3429883"/>
              <a:gd name="connsiteX1" fmla="*/ 2447857 w 2447857"/>
              <a:gd name="connsiteY1" fmla="*/ 0 h 3429883"/>
              <a:gd name="connsiteX2" fmla="*/ 2447857 w 2447857"/>
              <a:gd name="connsiteY2" fmla="*/ 3429883 h 3429883"/>
              <a:gd name="connsiteX3" fmla="*/ 0 w 2447857"/>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2447857" h="3429883">
                <a:moveTo>
                  <a:pt x="0" y="0"/>
                </a:moveTo>
                <a:lnTo>
                  <a:pt x="2447857" y="0"/>
                </a:lnTo>
                <a:lnTo>
                  <a:pt x="2447857" y="3429883"/>
                </a:lnTo>
                <a:lnTo>
                  <a:pt x="0" y="3429883"/>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9744143" y="358346"/>
            <a:ext cx="2447857" cy="1709940"/>
          </a:xfrm>
          <a:custGeom>
            <a:avLst/>
            <a:gdLst>
              <a:gd name="connsiteX0" fmla="*/ 0 w 2447857"/>
              <a:gd name="connsiteY0" fmla="*/ 0 h 1709940"/>
              <a:gd name="connsiteX1" fmla="*/ 2447857 w 2447857"/>
              <a:gd name="connsiteY1" fmla="*/ 0 h 1709940"/>
              <a:gd name="connsiteX2" fmla="*/ 2447857 w 2447857"/>
              <a:gd name="connsiteY2" fmla="*/ 1709940 h 1709940"/>
              <a:gd name="connsiteX3" fmla="*/ 0 w 2447857"/>
              <a:gd name="connsiteY3" fmla="*/ 1709940 h 1709940"/>
            </a:gdLst>
            <a:ahLst/>
            <a:cxnLst>
              <a:cxn ang="0">
                <a:pos x="connsiteX0" y="connsiteY0"/>
              </a:cxn>
              <a:cxn ang="0">
                <a:pos x="connsiteX1" y="connsiteY1"/>
              </a:cxn>
              <a:cxn ang="0">
                <a:pos x="connsiteX2" y="connsiteY2"/>
              </a:cxn>
              <a:cxn ang="0">
                <a:pos x="connsiteX3" y="connsiteY3"/>
              </a:cxn>
            </a:cxnLst>
            <a:rect l="l" t="t" r="r" b="b"/>
            <a:pathLst>
              <a:path w="2447857" h="1709940">
                <a:moveTo>
                  <a:pt x="0" y="0"/>
                </a:moveTo>
                <a:lnTo>
                  <a:pt x="2447857" y="0"/>
                </a:lnTo>
                <a:lnTo>
                  <a:pt x="2447857" y="1709940"/>
                </a:lnTo>
                <a:lnTo>
                  <a:pt x="0" y="1709940"/>
                </a:lnTo>
                <a:close/>
              </a:path>
            </a:pathLst>
          </a:custGeom>
        </p:spPr>
        <p:txBody>
          <a:bodyPr wrap="square">
            <a:noAutofit/>
          </a:bodyPr>
          <a:lstStyle/>
          <a:p>
            <a:endParaRPr lang="en-US"/>
          </a:p>
        </p:txBody>
      </p:sp>
    </p:spTree>
    <p:extLst>
      <p:ext uri="{BB962C8B-B14F-4D97-AF65-F5344CB8AC3E}">
        <p14:creationId xmlns:p14="http://schemas.microsoft.com/office/powerpoint/2010/main" val="482784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071257" y="702894"/>
            <a:ext cx="7282543" cy="5452213"/>
          </a:xfrm>
          <a:custGeom>
            <a:avLst/>
            <a:gdLst>
              <a:gd name="connsiteX0" fmla="*/ 3868838 w 7282543"/>
              <a:gd name="connsiteY0" fmla="*/ 3467804 h 5452213"/>
              <a:gd name="connsiteX1" fmla="*/ 6440201 w 7282543"/>
              <a:gd name="connsiteY1" fmla="*/ 3467804 h 5452213"/>
              <a:gd name="connsiteX2" fmla="*/ 6440201 w 7282543"/>
              <a:gd name="connsiteY2" fmla="*/ 4823489 h 5452213"/>
              <a:gd name="connsiteX3" fmla="*/ 3868838 w 7282543"/>
              <a:gd name="connsiteY3" fmla="*/ 4823489 h 5452213"/>
              <a:gd name="connsiteX4" fmla="*/ 0 w 7282543"/>
              <a:gd name="connsiteY4" fmla="*/ 2829256 h 5452213"/>
              <a:gd name="connsiteX5" fmla="*/ 3768376 w 7282543"/>
              <a:gd name="connsiteY5" fmla="*/ 2829256 h 5452213"/>
              <a:gd name="connsiteX6" fmla="*/ 3768376 w 7282543"/>
              <a:gd name="connsiteY6" fmla="*/ 5452213 h 5452213"/>
              <a:gd name="connsiteX7" fmla="*/ 0 w 7282543"/>
              <a:gd name="connsiteY7" fmla="*/ 5452213 h 5452213"/>
              <a:gd name="connsiteX8" fmla="*/ 3868837 w 7282543"/>
              <a:gd name="connsiteY8" fmla="*/ 1552161 h 5452213"/>
              <a:gd name="connsiteX9" fmla="*/ 7282543 w 7282543"/>
              <a:gd name="connsiteY9" fmla="*/ 1552161 h 5452213"/>
              <a:gd name="connsiteX10" fmla="*/ 7282543 w 7282543"/>
              <a:gd name="connsiteY10" fmla="*/ 3359741 h 5452213"/>
              <a:gd name="connsiteX11" fmla="*/ 3868837 w 7282543"/>
              <a:gd name="connsiteY11" fmla="*/ 3359741 h 5452213"/>
              <a:gd name="connsiteX12" fmla="*/ 1296765 w 7282543"/>
              <a:gd name="connsiteY12" fmla="*/ 697490 h 5452213"/>
              <a:gd name="connsiteX13" fmla="*/ 3768377 w 7282543"/>
              <a:gd name="connsiteY13" fmla="*/ 697490 h 5452213"/>
              <a:gd name="connsiteX14" fmla="*/ 3768377 w 7282543"/>
              <a:gd name="connsiteY14" fmla="*/ 2711369 h 5452213"/>
              <a:gd name="connsiteX15" fmla="*/ 1296765 w 7282543"/>
              <a:gd name="connsiteY15" fmla="*/ 2711369 h 5452213"/>
              <a:gd name="connsiteX16" fmla="*/ 3868839 w 7282543"/>
              <a:gd name="connsiteY16" fmla="*/ 0 h 5452213"/>
              <a:gd name="connsiteX17" fmla="*/ 5952529 w 7282543"/>
              <a:gd name="connsiteY17" fmla="*/ 0 h 5452213"/>
              <a:gd name="connsiteX18" fmla="*/ 5952529 w 7282543"/>
              <a:gd name="connsiteY18" fmla="*/ 1444098 h 5452213"/>
              <a:gd name="connsiteX19" fmla="*/ 3868839 w 7282543"/>
              <a:gd name="connsiteY19" fmla="*/ 1444098 h 54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2543" h="5452213">
                <a:moveTo>
                  <a:pt x="3868838" y="3467804"/>
                </a:moveTo>
                <a:lnTo>
                  <a:pt x="6440201" y="3467804"/>
                </a:lnTo>
                <a:lnTo>
                  <a:pt x="6440201" y="4823489"/>
                </a:lnTo>
                <a:lnTo>
                  <a:pt x="3868838" y="4823489"/>
                </a:lnTo>
                <a:close/>
                <a:moveTo>
                  <a:pt x="0" y="2829256"/>
                </a:moveTo>
                <a:lnTo>
                  <a:pt x="3768376" y="2829256"/>
                </a:lnTo>
                <a:lnTo>
                  <a:pt x="3768376" y="5452213"/>
                </a:lnTo>
                <a:lnTo>
                  <a:pt x="0" y="5452213"/>
                </a:lnTo>
                <a:close/>
                <a:moveTo>
                  <a:pt x="3868837" y="1552161"/>
                </a:moveTo>
                <a:lnTo>
                  <a:pt x="7282543" y="1552161"/>
                </a:lnTo>
                <a:lnTo>
                  <a:pt x="7282543" y="3359741"/>
                </a:lnTo>
                <a:lnTo>
                  <a:pt x="3868837" y="3359741"/>
                </a:lnTo>
                <a:close/>
                <a:moveTo>
                  <a:pt x="1296765" y="697490"/>
                </a:moveTo>
                <a:lnTo>
                  <a:pt x="3768377" y="697490"/>
                </a:lnTo>
                <a:lnTo>
                  <a:pt x="3768377" y="2711369"/>
                </a:lnTo>
                <a:lnTo>
                  <a:pt x="1296765" y="2711369"/>
                </a:lnTo>
                <a:close/>
                <a:moveTo>
                  <a:pt x="3868839" y="0"/>
                </a:moveTo>
                <a:lnTo>
                  <a:pt x="5952529" y="0"/>
                </a:lnTo>
                <a:lnTo>
                  <a:pt x="5952529" y="1444098"/>
                </a:lnTo>
                <a:lnTo>
                  <a:pt x="3868839" y="1444098"/>
                </a:lnTo>
                <a:close/>
              </a:path>
            </a:pathLst>
          </a:custGeom>
        </p:spPr>
        <p:txBody>
          <a:bodyPr wrap="square">
            <a:noAutofit/>
          </a:bodyPr>
          <a:lstStyle/>
          <a:p>
            <a:endParaRPr lang="en-US"/>
          </a:p>
        </p:txBody>
      </p:sp>
    </p:spTree>
    <p:extLst>
      <p:ext uri="{BB962C8B-B14F-4D97-AF65-F5344CB8AC3E}">
        <p14:creationId xmlns:p14="http://schemas.microsoft.com/office/powerpoint/2010/main" val="143310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5431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304800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304800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415084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514599"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6640286"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Tree>
    <p:extLst>
      <p:ext uri="{BB962C8B-B14F-4D97-AF65-F5344CB8AC3E}">
        <p14:creationId xmlns:p14="http://schemas.microsoft.com/office/powerpoint/2010/main" val="1181740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85857" y="551089"/>
            <a:ext cx="5116286"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474948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12640" y="551089"/>
            <a:ext cx="7089503"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1758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extLst>
      <p:ext uri="{BB962C8B-B14F-4D97-AF65-F5344CB8AC3E}">
        <p14:creationId xmlns:p14="http://schemas.microsoft.com/office/powerpoint/2010/main" val="346130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89309" y="1144424"/>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65885" y="-1932152"/>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9565886"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a:p>
        </p:txBody>
      </p:sp>
    </p:spTree>
    <p:extLst>
      <p:ext uri="{BB962C8B-B14F-4D97-AF65-F5344CB8AC3E}">
        <p14:creationId xmlns:p14="http://schemas.microsoft.com/office/powerpoint/2010/main" val="1459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0"/>
            <a:ext cx="6662057" cy="4103914"/>
          </a:xfrm>
          <a:custGeom>
            <a:avLst/>
            <a:gdLst>
              <a:gd name="connsiteX0" fmla="*/ 0 w 6662057"/>
              <a:gd name="connsiteY0" fmla="*/ 0 h 4103914"/>
              <a:gd name="connsiteX1" fmla="*/ 6662057 w 6662057"/>
              <a:gd name="connsiteY1" fmla="*/ 0 h 4103914"/>
              <a:gd name="connsiteX2" fmla="*/ 6662057 w 6662057"/>
              <a:gd name="connsiteY2" fmla="*/ 4103914 h 4103914"/>
              <a:gd name="connsiteX3" fmla="*/ 0 w 6662057"/>
              <a:gd name="connsiteY3" fmla="*/ 4103914 h 4103914"/>
            </a:gdLst>
            <a:ahLst/>
            <a:cxnLst>
              <a:cxn ang="0">
                <a:pos x="connsiteX0" y="connsiteY0"/>
              </a:cxn>
              <a:cxn ang="0">
                <a:pos x="connsiteX1" y="connsiteY1"/>
              </a:cxn>
              <a:cxn ang="0">
                <a:pos x="connsiteX2" y="connsiteY2"/>
              </a:cxn>
              <a:cxn ang="0">
                <a:pos x="connsiteX3" y="connsiteY3"/>
              </a:cxn>
            </a:cxnLst>
            <a:rect l="l" t="t" r="r" b="b"/>
            <a:pathLst>
              <a:path w="6662057" h="4103914">
                <a:moveTo>
                  <a:pt x="0" y="0"/>
                </a:moveTo>
                <a:lnTo>
                  <a:pt x="6662057" y="0"/>
                </a:lnTo>
                <a:lnTo>
                  <a:pt x="6662057" y="4103914"/>
                </a:lnTo>
                <a:lnTo>
                  <a:pt x="0" y="4103914"/>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7020403" y="358346"/>
            <a:ext cx="4813251" cy="2929140"/>
          </a:xfrm>
          <a:custGeom>
            <a:avLst/>
            <a:gdLst>
              <a:gd name="connsiteX0" fmla="*/ 0 w 4813251"/>
              <a:gd name="connsiteY0" fmla="*/ 0 h 2929140"/>
              <a:gd name="connsiteX1" fmla="*/ 4813251 w 4813251"/>
              <a:gd name="connsiteY1" fmla="*/ 0 h 2929140"/>
              <a:gd name="connsiteX2" fmla="*/ 4813251 w 4813251"/>
              <a:gd name="connsiteY2" fmla="*/ 2929140 h 2929140"/>
              <a:gd name="connsiteX3" fmla="*/ 0 w 4813251"/>
              <a:gd name="connsiteY3" fmla="*/ 2929140 h 2929140"/>
            </a:gdLst>
            <a:ahLst/>
            <a:cxnLst>
              <a:cxn ang="0">
                <a:pos x="connsiteX0" y="connsiteY0"/>
              </a:cxn>
              <a:cxn ang="0">
                <a:pos x="connsiteX1" y="connsiteY1"/>
              </a:cxn>
              <a:cxn ang="0">
                <a:pos x="connsiteX2" y="connsiteY2"/>
              </a:cxn>
              <a:cxn ang="0">
                <a:pos x="connsiteX3" y="connsiteY3"/>
              </a:cxn>
            </a:cxnLst>
            <a:rect l="l" t="t" r="r" b="b"/>
            <a:pathLst>
              <a:path w="4813251" h="2929140">
                <a:moveTo>
                  <a:pt x="0" y="0"/>
                </a:moveTo>
                <a:lnTo>
                  <a:pt x="4813251" y="0"/>
                </a:lnTo>
                <a:lnTo>
                  <a:pt x="4813251" y="2929140"/>
                </a:lnTo>
                <a:lnTo>
                  <a:pt x="0" y="2929140"/>
                </a:lnTo>
                <a:close/>
              </a:path>
            </a:pathLst>
          </a:custGeom>
        </p:spPr>
        <p:txBody>
          <a:bodyPr wrap="square">
            <a:noAutofit/>
          </a:bodyPr>
          <a:lstStyle/>
          <a:p>
            <a:endParaRPr lang="en-US"/>
          </a:p>
        </p:txBody>
      </p:sp>
    </p:spTree>
    <p:extLst>
      <p:ext uri="{BB962C8B-B14F-4D97-AF65-F5344CB8AC3E}">
        <p14:creationId xmlns:p14="http://schemas.microsoft.com/office/powerpoint/2010/main" val="1846556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80858" y="1915886"/>
            <a:ext cx="7511142" cy="4147457"/>
          </a:xfrm>
          <a:custGeom>
            <a:avLst/>
            <a:gdLst>
              <a:gd name="connsiteX0" fmla="*/ 0 w 7511142"/>
              <a:gd name="connsiteY0" fmla="*/ 0 h 4147457"/>
              <a:gd name="connsiteX1" fmla="*/ 7511142 w 7511142"/>
              <a:gd name="connsiteY1" fmla="*/ 0 h 4147457"/>
              <a:gd name="connsiteX2" fmla="*/ 7511142 w 7511142"/>
              <a:gd name="connsiteY2" fmla="*/ 4147457 h 4147457"/>
              <a:gd name="connsiteX3" fmla="*/ 0 w 7511142"/>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7511142" h="4147457">
                <a:moveTo>
                  <a:pt x="0" y="0"/>
                </a:moveTo>
                <a:lnTo>
                  <a:pt x="7511142" y="0"/>
                </a:lnTo>
                <a:lnTo>
                  <a:pt x="7511142" y="4147457"/>
                </a:lnTo>
                <a:lnTo>
                  <a:pt x="0" y="4147457"/>
                </a:lnTo>
                <a:close/>
              </a:path>
            </a:pathLst>
          </a:custGeom>
        </p:spPr>
        <p:txBody>
          <a:bodyPr wrap="square">
            <a:noAutofit/>
          </a:bodyPr>
          <a:lstStyle/>
          <a:p>
            <a:endParaRPr lang="en-US"/>
          </a:p>
        </p:txBody>
      </p:sp>
    </p:spTree>
    <p:extLst>
      <p:ext uri="{BB962C8B-B14F-4D97-AF65-F5344CB8AC3E}">
        <p14:creationId xmlns:p14="http://schemas.microsoft.com/office/powerpoint/2010/main" val="21162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43944" y="0"/>
            <a:ext cx="8948056" cy="3298372"/>
          </a:xfrm>
          <a:custGeom>
            <a:avLst/>
            <a:gdLst>
              <a:gd name="connsiteX0" fmla="*/ 0 w 8948056"/>
              <a:gd name="connsiteY0" fmla="*/ 0 h 3298372"/>
              <a:gd name="connsiteX1" fmla="*/ 8948056 w 8948056"/>
              <a:gd name="connsiteY1" fmla="*/ 0 h 3298372"/>
              <a:gd name="connsiteX2" fmla="*/ 8948056 w 8948056"/>
              <a:gd name="connsiteY2" fmla="*/ 3298372 h 3298372"/>
              <a:gd name="connsiteX3" fmla="*/ 0 w 8948056"/>
              <a:gd name="connsiteY3" fmla="*/ 3298372 h 3298372"/>
            </a:gdLst>
            <a:ahLst/>
            <a:cxnLst>
              <a:cxn ang="0">
                <a:pos x="connsiteX0" y="connsiteY0"/>
              </a:cxn>
              <a:cxn ang="0">
                <a:pos x="connsiteX1" y="connsiteY1"/>
              </a:cxn>
              <a:cxn ang="0">
                <a:pos x="connsiteX2" y="connsiteY2"/>
              </a:cxn>
              <a:cxn ang="0">
                <a:pos x="connsiteX3" y="connsiteY3"/>
              </a:cxn>
            </a:cxnLst>
            <a:rect l="l" t="t" r="r" b="b"/>
            <a:pathLst>
              <a:path w="8948056" h="3298372">
                <a:moveTo>
                  <a:pt x="0" y="0"/>
                </a:moveTo>
                <a:lnTo>
                  <a:pt x="8948056" y="0"/>
                </a:lnTo>
                <a:lnTo>
                  <a:pt x="8948056" y="3298372"/>
                </a:lnTo>
                <a:lnTo>
                  <a:pt x="0" y="3298372"/>
                </a:lnTo>
                <a:close/>
              </a:path>
            </a:pathLst>
          </a:custGeom>
        </p:spPr>
        <p:txBody>
          <a:bodyPr wrap="square">
            <a:noAutofit/>
          </a:bodyPr>
          <a:lstStyle/>
          <a:p>
            <a:endParaRPr lang="en-US"/>
          </a:p>
        </p:txBody>
      </p:sp>
    </p:spTree>
    <p:extLst>
      <p:ext uri="{BB962C8B-B14F-4D97-AF65-F5344CB8AC3E}">
        <p14:creationId xmlns:p14="http://schemas.microsoft.com/office/powerpoint/2010/main" val="300306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61121" y="1528356"/>
            <a:ext cx="5741820" cy="3627121"/>
          </a:xfrm>
          <a:custGeom>
            <a:avLst/>
            <a:gdLst>
              <a:gd name="connsiteX0" fmla="*/ 0 w 5741820"/>
              <a:gd name="connsiteY0" fmla="*/ 0 h 3627121"/>
              <a:gd name="connsiteX1" fmla="*/ 5741820 w 5741820"/>
              <a:gd name="connsiteY1" fmla="*/ 0 h 3627121"/>
              <a:gd name="connsiteX2" fmla="*/ 5741820 w 5741820"/>
              <a:gd name="connsiteY2" fmla="*/ 3627121 h 3627121"/>
              <a:gd name="connsiteX3" fmla="*/ 0 w 5741820"/>
              <a:gd name="connsiteY3" fmla="*/ 3627121 h 3627121"/>
            </a:gdLst>
            <a:ahLst/>
            <a:cxnLst>
              <a:cxn ang="0">
                <a:pos x="connsiteX0" y="connsiteY0"/>
              </a:cxn>
              <a:cxn ang="0">
                <a:pos x="connsiteX1" y="connsiteY1"/>
              </a:cxn>
              <a:cxn ang="0">
                <a:pos x="connsiteX2" y="connsiteY2"/>
              </a:cxn>
              <a:cxn ang="0">
                <a:pos x="connsiteX3" y="connsiteY3"/>
              </a:cxn>
            </a:cxnLst>
            <a:rect l="l" t="t" r="r" b="b"/>
            <a:pathLst>
              <a:path w="5741820" h="3627121">
                <a:moveTo>
                  <a:pt x="0" y="0"/>
                </a:moveTo>
                <a:lnTo>
                  <a:pt x="5741820" y="0"/>
                </a:lnTo>
                <a:lnTo>
                  <a:pt x="5741820" y="3627121"/>
                </a:lnTo>
                <a:lnTo>
                  <a:pt x="0" y="3627121"/>
                </a:lnTo>
                <a:close/>
              </a:path>
            </a:pathLst>
          </a:custGeom>
        </p:spPr>
        <p:txBody>
          <a:bodyPr wrap="square">
            <a:noAutofit/>
          </a:bodyPr>
          <a:lstStyle/>
          <a:p>
            <a:endParaRPr lang="en-US"/>
          </a:p>
        </p:txBody>
      </p:sp>
    </p:spTree>
    <p:extLst>
      <p:ext uri="{BB962C8B-B14F-4D97-AF65-F5344CB8AC3E}">
        <p14:creationId xmlns:p14="http://schemas.microsoft.com/office/powerpoint/2010/main" val="177908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706948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14133" y="-1019312"/>
            <a:ext cx="4291243" cy="5924310"/>
          </a:xfrm>
          <a:custGeom>
            <a:avLst/>
            <a:gdLst>
              <a:gd name="connsiteX0" fmla="*/ 9022 w 4291243"/>
              <a:gd name="connsiteY0" fmla="*/ 0 h 5924310"/>
              <a:gd name="connsiteX1" fmla="*/ 4285227 w 4291243"/>
              <a:gd name="connsiteY1" fmla="*/ 0 h 5924310"/>
              <a:gd name="connsiteX2" fmla="*/ 4291243 w 4291243"/>
              <a:gd name="connsiteY2" fmla="*/ 6616 h 5924310"/>
              <a:gd name="connsiteX3" fmla="*/ 4288235 w 4291243"/>
              <a:gd name="connsiteY3" fmla="*/ 5917694 h 5924310"/>
              <a:gd name="connsiteX4" fmla="*/ 4282220 w 4291243"/>
              <a:gd name="connsiteY4" fmla="*/ 5924310 h 5924310"/>
              <a:gd name="connsiteX5" fmla="*/ 6015 w 4291243"/>
              <a:gd name="connsiteY5" fmla="*/ 5924310 h 5924310"/>
              <a:gd name="connsiteX6" fmla="*/ 0 w 4291243"/>
              <a:gd name="connsiteY6" fmla="*/ 5917694 h 5924310"/>
              <a:gd name="connsiteX7" fmla="*/ 3007 w 4291243"/>
              <a:gd name="connsiteY7" fmla="*/ 6616 h 5924310"/>
              <a:gd name="connsiteX8" fmla="*/ 9022 w 4291243"/>
              <a:gd name="connsiteY8" fmla="*/ 0 h 59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243" h="5924310">
                <a:moveTo>
                  <a:pt x="9022" y="0"/>
                </a:moveTo>
                <a:cubicBezTo>
                  <a:pt x="4285227" y="0"/>
                  <a:pt x="4285227" y="0"/>
                  <a:pt x="4285227" y="0"/>
                </a:cubicBezTo>
                <a:cubicBezTo>
                  <a:pt x="4288235" y="0"/>
                  <a:pt x="4291243" y="3308"/>
                  <a:pt x="4291243" y="6616"/>
                </a:cubicBezTo>
                <a:lnTo>
                  <a:pt x="4288235" y="5917694"/>
                </a:lnTo>
                <a:cubicBezTo>
                  <a:pt x="4288235" y="5921002"/>
                  <a:pt x="4285227" y="5924310"/>
                  <a:pt x="4282220" y="5924310"/>
                </a:cubicBezTo>
                <a:cubicBezTo>
                  <a:pt x="6015" y="5924310"/>
                  <a:pt x="6015" y="5924310"/>
                  <a:pt x="6015" y="5924310"/>
                </a:cubicBezTo>
                <a:cubicBezTo>
                  <a:pt x="3007" y="5924310"/>
                  <a:pt x="0" y="5921002"/>
                  <a:pt x="0" y="5917694"/>
                </a:cubicBezTo>
                <a:cubicBezTo>
                  <a:pt x="3007" y="6616"/>
                  <a:pt x="3007" y="6616"/>
                  <a:pt x="3007" y="6616"/>
                </a:cubicBezTo>
                <a:cubicBezTo>
                  <a:pt x="3007" y="3308"/>
                  <a:pt x="6015" y="0"/>
                  <a:pt x="90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71043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5884" y="2212489"/>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1854857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1696" y="2295220"/>
            <a:ext cx="1931297" cy="2258365"/>
          </a:xfrm>
          <a:custGeom>
            <a:avLst/>
            <a:gdLst>
              <a:gd name="connsiteX0" fmla="*/ 280782 w 1931297"/>
              <a:gd name="connsiteY0" fmla="*/ 0 h 2258365"/>
              <a:gd name="connsiteX1" fmla="*/ 1641418 w 1931297"/>
              <a:gd name="connsiteY1" fmla="*/ 0 h 2258365"/>
              <a:gd name="connsiteX2" fmla="*/ 1931297 w 1931297"/>
              <a:gd name="connsiteY2" fmla="*/ 261783 h 2258365"/>
              <a:gd name="connsiteX3" fmla="*/ 1931297 w 1931297"/>
              <a:gd name="connsiteY3" fmla="*/ 1991518 h 2258365"/>
              <a:gd name="connsiteX4" fmla="*/ 1655433 w 1931297"/>
              <a:gd name="connsiteY4" fmla="*/ 2257972 h 2258365"/>
              <a:gd name="connsiteX5" fmla="*/ 266521 w 1931297"/>
              <a:gd name="connsiteY5" fmla="*/ 2257972 h 2258365"/>
              <a:gd name="connsiteX6" fmla="*/ 0 w 1931297"/>
              <a:gd name="connsiteY6" fmla="*/ 1977507 h 2258365"/>
              <a:gd name="connsiteX7" fmla="*/ 0 w 1931297"/>
              <a:gd name="connsiteY7" fmla="*/ 313402 h 2258365"/>
              <a:gd name="connsiteX8" fmla="*/ 280782 w 1931297"/>
              <a:gd name="connsiteY8" fmla="*/ 0 h 22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297" h="2258365">
                <a:moveTo>
                  <a:pt x="280782" y="0"/>
                </a:moveTo>
                <a:cubicBezTo>
                  <a:pt x="1641418" y="0"/>
                  <a:pt x="1641418" y="0"/>
                  <a:pt x="1641418" y="0"/>
                </a:cubicBezTo>
                <a:cubicBezTo>
                  <a:pt x="1861225" y="0"/>
                  <a:pt x="1931297" y="163706"/>
                  <a:pt x="1931297" y="261783"/>
                </a:cubicBezTo>
                <a:cubicBezTo>
                  <a:pt x="1931297" y="1991518"/>
                  <a:pt x="1931297" y="1991518"/>
                  <a:pt x="1931297" y="1991518"/>
                </a:cubicBezTo>
                <a:cubicBezTo>
                  <a:pt x="1931297" y="2183247"/>
                  <a:pt x="1805167" y="2257972"/>
                  <a:pt x="1655433" y="2257972"/>
                </a:cubicBezTo>
                <a:cubicBezTo>
                  <a:pt x="266521" y="2257972"/>
                  <a:pt x="266521" y="2257972"/>
                  <a:pt x="266521" y="2257972"/>
                </a:cubicBezTo>
                <a:cubicBezTo>
                  <a:pt x="103019" y="2267312"/>
                  <a:pt x="0" y="2108522"/>
                  <a:pt x="0" y="1977507"/>
                </a:cubicBezTo>
                <a:cubicBezTo>
                  <a:pt x="0" y="1561358"/>
                  <a:pt x="0" y="313402"/>
                  <a:pt x="0" y="313402"/>
                </a:cubicBezTo>
                <a:cubicBezTo>
                  <a:pt x="0" y="168377"/>
                  <a:pt x="89004" y="0"/>
                  <a:pt x="2807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428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E41E305-AB3B-3445-9EB6-7CCF7017B056}" type="slidenum">
              <a:rPr lang="en-US"/>
              <a:pPr/>
              <a:t>‹#›</a:t>
            </a:fld>
            <a:endParaRPr lang="en-US"/>
          </a:p>
        </p:txBody>
      </p:sp>
    </p:spTree>
    <p:extLst>
      <p:ext uri="{BB962C8B-B14F-4D97-AF65-F5344CB8AC3E}">
        <p14:creationId xmlns:p14="http://schemas.microsoft.com/office/powerpoint/2010/main" val="23382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04887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4658" y="794658"/>
            <a:ext cx="10602685" cy="5268685"/>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txBody>
          <a:bodyPr wrap="square">
            <a:noAutofit/>
          </a:bodyPr>
          <a:lstStyle/>
          <a:p>
            <a:endParaRPr lang="en-US"/>
          </a:p>
        </p:txBody>
      </p:sp>
    </p:spTree>
    <p:extLst>
      <p:ext uri="{BB962C8B-B14F-4D97-AF65-F5344CB8AC3E}">
        <p14:creationId xmlns:p14="http://schemas.microsoft.com/office/powerpoint/2010/main" val="93545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7953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83862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84687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238992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b="0" i="0">
                <a:solidFill>
                  <a:schemeClr val="tx1">
                    <a:lumMod val="65000"/>
                    <a:lumOff val="35000"/>
                  </a:schemeClr>
                </a:solidFill>
                <a:latin typeface="Roboto Thin" charset="0"/>
                <a:ea typeface="Roboto Thin" charset="0"/>
                <a:cs typeface="Roboto Thin" charset="0"/>
              </a:defRPr>
            </a:lvl1pPr>
          </a:lstStyle>
          <a:p>
            <a:fld id="{1D04B088-393E-434A-BA8E-C930C681F838}" type="datetimeFigureOut">
              <a:rPr lang="en-US" smtClean="0"/>
              <a:pPr/>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b="0" i="0">
                <a:solidFill>
                  <a:schemeClr val="tx1">
                    <a:lumMod val="65000"/>
                    <a:lumOff val="35000"/>
                  </a:schemeClr>
                </a:solidFill>
                <a:latin typeface="Roboto Thin" charset="0"/>
                <a:ea typeface="Roboto Thin" charset="0"/>
                <a:cs typeface="Roboto Thin"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lumMod val="65000"/>
                    <a:lumOff val="35000"/>
                  </a:schemeClr>
                </a:solidFill>
                <a:latin typeface="Roboto Thin" charset="0"/>
                <a:ea typeface="Roboto Thin" charset="0"/>
                <a:cs typeface="Roboto Thin" charset="0"/>
              </a:defRPr>
            </a:lvl1pPr>
          </a:lstStyle>
          <a:p>
            <a:fld id="{F3BDBCB1-AAE6-2947-A82E-4EA4E39F932F}" type="slidenum">
              <a:rPr lang="en-US" smtClean="0"/>
              <a:pPr/>
              <a:t>‹#›</a:t>
            </a:fld>
            <a:endParaRPr lang="en-US"/>
          </a:p>
        </p:txBody>
      </p:sp>
      <p:sp>
        <p:nvSpPr>
          <p:cNvPr id="7" name="TextBox 6"/>
          <p:cNvSpPr txBox="1"/>
          <p:nvPr userDrawn="1"/>
        </p:nvSpPr>
        <p:spPr>
          <a:xfrm>
            <a:off x="358346" y="6301947"/>
            <a:ext cx="728723"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fld id="{5FF31013-6A58-F442-84CD-1D5CFEB29456}" type="slidenum">
              <a:rPr lang="en-US" sz="1000" smtClean="0">
                <a:solidFill>
                  <a:schemeClr val="tx1">
                    <a:lumMod val="75000"/>
                    <a:lumOff val="25000"/>
                  </a:schemeClr>
                </a:solidFill>
                <a:latin typeface="Roboto Thin" charset="0"/>
                <a:ea typeface="Roboto Thin" charset="0"/>
                <a:cs typeface="Roboto Thin" charset="0"/>
              </a:rPr>
              <a:t>‹#›</a:t>
            </a:fld>
            <a:endParaRPr lang="en-US" sz="1000" dirty="0">
              <a:solidFill>
                <a:schemeClr val="tx1">
                  <a:lumMod val="75000"/>
                  <a:lumOff val="25000"/>
                </a:schemeClr>
              </a:solidFill>
              <a:latin typeface="Roboto Thin" charset="0"/>
              <a:ea typeface="Roboto Thin" charset="0"/>
              <a:cs typeface="Roboto Thin" charset="0"/>
            </a:endParaRPr>
          </a:p>
        </p:txBody>
      </p:sp>
    </p:spTree>
    <p:extLst>
      <p:ext uri="{BB962C8B-B14F-4D97-AF65-F5344CB8AC3E}">
        <p14:creationId xmlns:p14="http://schemas.microsoft.com/office/powerpoint/2010/main" val="675179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71" r:id="rId4"/>
    <p:sldLayoutId id="2147483656" r:id="rId5"/>
    <p:sldLayoutId id="2147483662" r:id="rId6"/>
    <p:sldLayoutId id="2147483664" r:id="rId7"/>
    <p:sldLayoutId id="2147483666" r:id="rId8"/>
    <p:sldLayoutId id="2147483663" r:id="rId9"/>
    <p:sldLayoutId id="2147483665" r:id="rId10"/>
    <p:sldLayoutId id="2147483655" r:id="rId11"/>
    <p:sldLayoutId id="2147483651" r:id="rId12"/>
    <p:sldLayoutId id="2147483657" r:id="rId13"/>
    <p:sldLayoutId id="2147483675" r:id="rId14"/>
    <p:sldLayoutId id="2147483674" r:id="rId15"/>
    <p:sldLayoutId id="2147483652" r:id="rId16"/>
    <p:sldLayoutId id="2147483653" r:id="rId17"/>
    <p:sldLayoutId id="2147483654" r:id="rId18"/>
    <p:sldLayoutId id="2147483659" r:id="rId19"/>
    <p:sldLayoutId id="2147483673" r:id="rId20"/>
    <p:sldLayoutId id="2147483658" r:id="rId21"/>
    <p:sldLayoutId id="2147483660" r:id="rId22"/>
    <p:sldLayoutId id="2147483670" r:id="rId23"/>
    <p:sldLayoutId id="2147483672" r:id="rId24"/>
    <p:sldLayoutId id="2147483676" r:id="rId25"/>
    <p:sldLayoutId id="2147483667" r:id="rId26"/>
    <p:sldLayoutId id="2147483668" r:id="rId27"/>
    <p:sldLayoutId id="2147483669" r:id="rId28"/>
    <p:sldLayoutId id="2147483677" r:id="rId29"/>
    <p:sldLayoutId id="2147483678" r:id="rId30"/>
    <p:sldLayoutId id="2147483679" r:id="rId31"/>
    <p:sldLayoutId id="2147483680" r:id="rId32"/>
    <p:sldLayoutId id="2147483681" r:id="rId33"/>
  </p:sldLayoutIdLst>
  <p:txStyles>
    <p:titleStyle>
      <a:lvl1pPr algn="l" defTabSz="914400" rtl="0" eaLnBrk="1" latinLnBrk="0" hangingPunct="1">
        <a:lnSpc>
          <a:spcPct val="90000"/>
        </a:lnSpc>
        <a:spcBef>
          <a:spcPct val="0"/>
        </a:spcBef>
        <a:buNone/>
        <a:defRPr sz="2400" b="0" i="0" kern="1200">
          <a:solidFill>
            <a:schemeClr val="tx1">
              <a:lumMod val="65000"/>
              <a:lumOff val="35000"/>
            </a:schemeClr>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a:buNone/>
        <a:defRPr sz="1200" b="0" i="0" kern="1200">
          <a:solidFill>
            <a:schemeClr val="tx1">
              <a:lumMod val="65000"/>
              <a:lumOff val="35000"/>
            </a:schemeClr>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mriquestions.com/uploads/3/4/5/7/34572113/acr_glossaryofmrterms.pdf" TargetMode="External"/><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revisemri.com/questions/creating_an_image/flip_angle" TargetMode="External"/><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www.mr-tip.com/serv1.php?type=db1&amp;dbs=Ech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hyperlink" Target="http://www.revisemri.com/questions/pulse_sequences/se_ge_differenc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bluejeans.com/66364172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revisemri.com/questions/pulse_sequences/se_ge_differences" TargetMode="External"/><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mriquestions.com/uploads/3/4/5/7/34572113/acr_glossaryofmrterms.pdf" TargetMode="External"/><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mriquestions.com/uploads/3/4/5/7/34572113/acr_glossaryofmrterms.pdf" TargetMode="External"/><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mriquestions.com/uploads/3/4/5/7/34572113/acr_glossaryofmrterms.pdf" TargetMode="External"/><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hub.bcchr.ca/display/equip/MRI+Research+Facility+Frequently+Asked+Question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journals.plos.org/plosone/article?id=10.1371/journal.pone.0184661" TargetMode="External"/><Relationship Id="rId2" Type="http://schemas.openxmlformats.org/officeDocument/2006/relationships/image" Target="../media/image49.png"/><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hyperlink" Target="http://journals.plos.org/plosone/article?id=10.1371/journal.pone.0184661" TargetMode="External"/><Relationship Id="rId2" Type="http://schemas.openxmlformats.org/officeDocument/2006/relationships/image" Target="../media/image51.png"/><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hyperlink" Target="http://web.stanford.edu/group/poldracklab/mriqc/reports/anat_group.htm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hart" Target="../charts/chart1.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6.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912457" y="4648134"/>
            <a:ext cx="2367086" cy="3049340"/>
            <a:chOff x="4421757" y="3739789"/>
            <a:chExt cx="3352918" cy="4319315"/>
          </a:xfrm>
        </p:grpSpPr>
        <p:sp>
          <p:nvSpPr>
            <p:cNvPr id="9" name="Rectangle 8"/>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676985" y="1698095"/>
            <a:ext cx="10838043" cy="1200329"/>
          </a:xfrm>
          <a:prstGeom prst="rect">
            <a:avLst/>
          </a:prstGeom>
          <a:noFill/>
        </p:spPr>
        <p:txBody>
          <a:bodyPr wrap="none" rtlCol="0">
            <a:spAutoFit/>
          </a:bodyPr>
          <a:lstStyle/>
          <a:p>
            <a:pPr algn="ctr"/>
            <a:r>
              <a:rPr lang="en-US" sz="7200" dirty="0">
                <a:solidFill>
                  <a:schemeClr val="bg1"/>
                </a:solidFill>
                <a:latin typeface="Nexa Bold" charset="0"/>
                <a:ea typeface="Nexa Bold" charset="0"/>
                <a:cs typeface="Nexa Bold" charset="0"/>
              </a:rPr>
              <a:t>INTRODUCTION TO MRI</a:t>
            </a:r>
          </a:p>
        </p:txBody>
      </p:sp>
      <p:sp>
        <p:nvSpPr>
          <p:cNvPr id="12" name="Right Triangle 11"/>
          <p:cNvSpPr/>
          <p:nvPr/>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72372" y="6111982"/>
            <a:ext cx="1096286" cy="430887"/>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8, 2018</a:t>
            </a:r>
          </a:p>
          <a:p>
            <a:pPr algn="r"/>
            <a:r>
              <a:rPr lang="en-US" sz="1100" i="1" spc="600" dirty="0">
                <a:solidFill>
                  <a:schemeClr val="bg1"/>
                </a:solidFill>
                <a:latin typeface="Roboto Light" charset="0"/>
                <a:ea typeface="Roboto Light" charset="0"/>
                <a:cs typeface="Roboto Light" charset="0"/>
              </a:rPr>
              <a:t>Structural MRI</a:t>
            </a:r>
          </a:p>
        </p:txBody>
      </p:sp>
      <p:sp>
        <p:nvSpPr>
          <p:cNvPr id="18" name="TextBox 17"/>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3309933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8" descr="mxydecay.gif"/>
          <p:cNvPicPr>
            <a:picLocks noChangeAspect="1"/>
          </p:cNvPicPr>
          <p:nvPr/>
        </p:nvPicPr>
        <p:blipFill>
          <a:blip r:embed="rId2">
            <a:extLst>
              <a:ext uri="{28A0092B-C50C-407E-A947-70E740481C1C}">
                <a14:useLocalDpi xmlns:a14="http://schemas.microsoft.com/office/drawing/2010/main" val="0"/>
              </a:ext>
            </a:extLst>
          </a:blip>
          <a:srcRect l="-13360" r="-13360"/>
          <a:stretch>
            <a:fillRect/>
          </a:stretch>
        </p:blipFill>
        <p:spPr>
          <a:xfrm>
            <a:off x="5768886"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pic>
      <p:sp>
        <p:nvSpPr>
          <p:cNvPr id="10" name="Picture Placeholder 9"/>
          <p:cNvSpPr>
            <a:spLocks noGrp="1"/>
          </p:cNvSpPr>
          <p:nvPr>
            <p:ph type="pic" sz="quarter" idx="10"/>
          </p:nvPr>
        </p:nvSpPr>
        <p:spPr/>
      </p:sp>
      <p:pic>
        <p:nvPicPr>
          <p:cNvPr id="14" name="Picture Placeholder 5" descr="after90flip.gif"/>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606" r="45994"/>
          <a:stretch/>
        </p:blipFill>
        <p:spPr>
          <a:xfrm>
            <a:off x="4481514" y="0"/>
            <a:ext cx="6736378" cy="3429000"/>
          </a:xfrm>
        </p:spPr>
      </p:pic>
      <p:sp>
        <p:nvSpPr>
          <p:cNvPr id="15" name="Rectangle 14"/>
          <p:cNvSpPr/>
          <p:nvPr/>
        </p:nvSpPr>
        <p:spPr>
          <a:xfrm>
            <a:off x="8831925" y="1375929"/>
            <a:ext cx="2232033" cy="788995"/>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6946241" y="5118843"/>
            <a:ext cx="423317" cy="0"/>
          </a:xfrm>
          <a:prstGeom prst="line">
            <a:avLst/>
          </a:prstGeom>
          <a:ln w="57150" cmpd="sng">
            <a:solidFill>
              <a:srgbClr val="FF9F1B"/>
            </a:solidFill>
            <a:prstDash val="sys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446519" y="4964892"/>
            <a:ext cx="1287532" cy="1754327"/>
          </a:xfrm>
          <a:prstGeom prst="rect">
            <a:avLst/>
          </a:prstGeom>
          <a:noFill/>
        </p:spPr>
        <p:txBody>
          <a:bodyPr wrap="none" rtlCol="0">
            <a:spAutoFit/>
          </a:bodyPr>
          <a:lstStyle/>
          <a:p>
            <a:r>
              <a:rPr lang="en-US" dirty="0">
                <a:solidFill>
                  <a:srgbClr val="FF9F1B"/>
                </a:solidFill>
                <a:latin typeface="Roboto"/>
                <a:cs typeface="Roboto"/>
              </a:rPr>
              <a:t>37% decay </a:t>
            </a:r>
          </a:p>
          <a:p>
            <a:endParaRPr lang="en-US" dirty="0">
              <a:solidFill>
                <a:srgbClr val="FF9F1B"/>
              </a:solidFill>
              <a:latin typeface="Roboto"/>
              <a:cs typeface="Roboto"/>
            </a:endParaRPr>
          </a:p>
          <a:p>
            <a:endParaRPr lang="en-US" dirty="0">
              <a:solidFill>
                <a:srgbClr val="FF9F1B"/>
              </a:solidFill>
              <a:latin typeface="Roboto"/>
              <a:cs typeface="Roboto"/>
            </a:endParaRPr>
          </a:p>
          <a:p>
            <a:endParaRPr lang="en-US" dirty="0">
              <a:solidFill>
                <a:srgbClr val="FF9F1B"/>
              </a:solidFill>
              <a:latin typeface="Roboto"/>
              <a:cs typeface="Roboto"/>
            </a:endParaRPr>
          </a:p>
          <a:p>
            <a:r>
              <a:rPr lang="en-US" dirty="0">
                <a:solidFill>
                  <a:srgbClr val="FF9F1B"/>
                </a:solidFill>
                <a:latin typeface="Roboto"/>
                <a:cs typeface="Roboto"/>
              </a:rPr>
              <a:t>T2 time </a:t>
            </a:r>
          </a:p>
          <a:p>
            <a:r>
              <a:rPr lang="en-US" dirty="0">
                <a:solidFill>
                  <a:srgbClr val="FF9F1B"/>
                </a:solidFill>
                <a:latin typeface="Roboto"/>
                <a:cs typeface="Roboto"/>
              </a:rPr>
              <a:t>constant</a:t>
            </a:r>
          </a:p>
        </p:txBody>
      </p:sp>
      <p:cxnSp>
        <p:nvCxnSpPr>
          <p:cNvPr id="20" name="Straight Connector 19"/>
          <p:cNvCxnSpPr/>
          <p:nvPr/>
        </p:nvCxnSpPr>
        <p:spPr>
          <a:xfrm>
            <a:off x="7369558" y="5080356"/>
            <a:ext cx="0" cy="1635721"/>
          </a:xfrm>
          <a:prstGeom prst="line">
            <a:avLst/>
          </a:prstGeom>
          <a:ln w="57150" cmpd="sng">
            <a:solidFill>
              <a:srgbClr val="FF9F1B"/>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Placeholder 3" descr="MAGiC_T2_701.png"/>
          <p:cNvPicPr>
            <a:picLocks noChangeAspect="1"/>
          </p:cNvPicPr>
          <p:nvPr/>
        </p:nvPicPr>
        <p:blipFill>
          <a:blip r:embed="rId4">
            <a:extLst>
              <a:ext uri="{28A0092B-C50C-407E-A947-70E740481C1C}">
                <a14:useLocalDpi xmlns:a14="http://schemas.microsoft.com/office/drawing/2010/main" val="0"/>
              </a:ext>
            </a:extLst>
          </a:blip>
          <a:srcRect l="17338" r="17338"/>
          <a:stretch>
            <a:fillRect/>
          </a:stretch>
        </p:blipFill>
        <p:spPr>
          <a:xfrm>
            <a:off x="131" y="0"/>
            <a:ext cx="4481383" cy="6858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pic>
      <p:sp>
        <p:nvSpPr>
          <p:cNvPr id="5" name="Rectangle 4"/>
          <p:cNvSpPr/>
          <p:nvPr/>
        </p:nvSpPr>
        <p:spPr>
          <a:xfrm>
            <a:off x="5768886" y="1039164"/>
            <a:ext cx="2408822" cy="59655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98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9371" y="3238090"/>
            <a:ext cx="6637762" cy="2246769"/>
          </a:xfrm>
          <a:prstGeom prst="rect">
            <a:avLst/>
          </a:prstGeom>
        </p:spPr>
        <p:txBody>
          <a:bodyPr wrap="square">
            <a:spAutoFit/>
          </a:bodyPr>
          <a:lstStyle/>
          <a:p>
            <a:r>
              <a:rPr lang="en-US" sz="2000" dirty="0">
                <a:latin typeface="Roboto Black"/>
                <a:cs typeface="Roboto Black"/>
              </a:rPr>
              <a:t>The decay of </a:t>
            </a:r>
            <a:r>
              <a:rPr lang="en-US" sz="2000" dirty="0" err="1">
                <a:latin typeface="Roboto Black"/>
                <a:cs typeface="Roboto Black"/>
              </a:rPr>
              <a:t>M</a:t>
            </a:r>
            <a:r>
              <a:rPr lang="en-US" sz="2000" baseline="-25000" dirty="0" err="1">
                <a:latin typeface="Roboto Black"/>
                <a:cs typeface="Roboto Black"/>
              </a:rPr>
              <a:t>xy</a:t>
            </a:r>
            <a:r>
              <a:rPr lang="en-US" sz="2000" dirty="0">
                <a:latin typeface="Roboto Black"/>
                <a:cs typeface="Roboto Black"/>
              </a:rPr>
              <a:t> and the regrowth of </a:t>
            </a:r>
            <a:r>
              <a:rPr lang="en-US" sz="2000" dirty="0" err="1">
                <a:latin typeface="Roboto Black"/>
                <a:cs typeface="Roboto Black"/>
              </a:rPr>
              <a:t>M</a:t>
            </a:r>
            <a:r>
              <a:rPr lang="en-US" sz="2000" baseline="-25000" dirty="0" err="1">
                <a:latin typeface="Roboto Black"/>
                <a:cs typeface="Roboto Black"/>
              </a:rPr>
              <a:t>z</a:t>
            </a:r>
            <a:r>
              <a:rPr lang="en-US" sz="2000" dirty="0">
                <a:latin typeface="Roboto Black"/>
                <a:cs typeface="Roboto Black"/>
              </a:rPr>
              <a:t> </a:t>
            </a:r>
            <a:r>
              <a:rPr lang="en-US" sz="2000" dirty="0">
                <a:latin typeface="Roboto"/>
                <a:cs typeface="Roboto"/>
              </a:rPr>
              <a:t>should be considered separate processes. </a:t>
            </a:r>
          </a:p>
          <a:p>
            <a:pPr marL="285750" indent="-285750">
              <a:buFont typeface="Arial"/>
              <a:buChar char="•"/>
            </a:pPr>
            <a:r>
              <a:rPr lang="en-US" sz="2000" dirty="0">
                <a:latin typeface="Roboto"/>
                <a:cs typeface="Roboto"/>
              </a:rPr>
              <a:t>The net magnetization vector is the vector sum of these two processes. </a:t>
            </a:r>
          </a:p>
          <a:p>
            <a:pPr marL="285750" indent="-285750">
              <a:buFont typeface="Arial"/>
              <a:buChar char="•"/>
            </a:pPr>
            <a:r>
              <a:rPr lang="en-US" sz="2000" dirty="0" err="1">
                <a:latin typeface="Roboto"/>
                <a:cs typeface="Roboto"/>
              </a:rPr>
              <a:t>M</a:t>
            </a:r>
            <a:r>
              <a:rPr lang="en-US" sz="2000" baseline="-25000" dirty="0" err="1">
                <a:latin typeface="Roboto"/>
                <a:cs typeface="Roboto"/>
              </a:rPr>
              <a:t>xy</a:t>
            </a:r>
            <a:r>
              <a:rPr lang="en-US" sz="2000" dirty="0">
                <a:latin typeface="Roboto"/>
                <a:cs typeface="Roboto"/>
              </a:rPr>
              <a:t> decay occurs faster than </a:t>
            </a:r>
            <a:r>
              <a:rPr lang="en-US" sz="2000" dirty="0" err="1">
                <a:latin typeface="Roboto"/>
                <a:cs typeface="Roboto"/>
              </a:rPr>
              <a:t>M</a:t>
            </a:r>
            <a:r>
              <a:rPr lang="en-US" sz="2000" baseline="-25000" dirty="0" err="1">
                <a:latin typeface="Roboto"/>
                <a:cs typeface="Roboto"/>
              </a:rPr>
              <a:t>z</a:t>
            </a:r>
            <a:r>
              <a:rPr lang="en-US" sz="2000" dirty="0">
                <a:latin typeface="Roboto"/>
                <a:cs typeface="Roboto"/>
              </a:rPr>
              <a:t> recovery</a:t>
            </a:r>
          </a:p>
          <a:p>
            <a:pPr marL="285750" indent="-285750">
              <a:buFont typeface="Arial"/>
              <a:buChar char="•"/>
            </a:pPr>
            <a:r>
              <a:rPr lang="en-US" sz="2000" dirty="0" err="1">
                <a:latin typeface="Roboto"/>
                <a:cs typeface="Roboto"/>
              </a:rPr>
              <a:t>M</a:t>
            </a:r>
            <a:r>
              <a:rPr lang="en-US" sz="2000" baseline="-25000" dirty="0" err="1">
                <a:latin typeface="Roboto"/>
                <a:cs typeface="Roboto"/>
              </a:rPr>
              <a:t>xy</a:t>
            </a:r>
            <a:r>
              <a:rPr lang="en-US" sz="2000" dirty="0">
                <a:latin typeface="Roboto"/>
                <a:cs typeface="Roboto"/>
              </a:rPr>
              <a:t> decay can occur without </a:t>
            </a:r>
            <a:r>
              <a:rPr lang="en-US" sz="2000" dirty="0" err="1">
                <a:latin typeface="Roboto"/>
                <a:cs typeface="Roboto"/>
              </a:rPr>
              <a:t>M</a:t>
            </a:r>
            <a:r>
              <a:rPr lang="en-US" sz="2000" baseline="-25000" dirty="0" err="1">
                <a:latin typeface="Roboto"/>
                <a:cs typeface="Roboto"/>
              </a:rPr>
              <a:t>z</a:t>
            </a:r>
            <a:r>
              <a:rPr lang="en-US" sz="2000" dirty="0">
                <a:latin typeface="Roboto"/>
                <a:cs typeface="Roboto"/>
              </a:rPr>
              <a:t> recovery, but the opposite is not true</a:t>
            </a:r>
          </a:p>
        </p:txBody>
      </p:sp>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39371" y="1164328"/>
            <a:ext cx="3628070" cy="2062103"/>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DECAY </a:t>
            </a:r>
            <a:r>
              <a:rPr lang="en-US" sz="3200" dirty="0">
                <a:latin typeface="Nexa Bold" charset="0"/>
                <a:ea typeface="Nexa Bold" charset="0"/>
                <a:cs typeface="Nexa Bold" charset="0"/>
              </a:rPr>
              <a:t>AND</a:t>
            </a:r>
          </a:p>
          <a:p>
            <a:r>
              <a:rPr lang="en-US" sz="3200" dirty="0">
                <a:solidFill>
                  <a:schemeClr val="tx1">
                    <a:lumMod val="75000"/>
                    <a:lumOff val="25000"/>
                  </a:schemeClr>
                </a:solidFill>
                <a:latin typeface="Nexa Bold" charset="0"/>
                <a:ea typeface="Nexa Bold" charset="0"/>
                <a:cs typeface="Nexa Bold" charset="0"/>
              </a:rPr>
              <a:t>REGROWTH ARE </a:t>
            </a:r>
          </a:p>
          <a:p>
            <a:r>
              <a:rPr lang="en-US" sz="3200" dirty="0">
                <a:solidFill>
                  <a:schemeClr val="tx1">
                    <a:lumMod val="75000"/>
                    <a:lumOff val="25000"/>
                  </a:schemeClr>
                </a:solidFill>
                <a:latin typeface="Nexa Bold" charset="0"/>
                <a:ea typeface="Nexa Bold" charset="0"/>
                <a:cs typeface="Nexa Bold" charset="0"/>
              </a:rPr>
              <a:t>SEPARATE </a:t>
            </a:r>
          </a:p>
          <a:p>
            <a:r>
              <a:rPr lang="en-US" sz="3200" dirty="0">
                <a:solidFill>
                  <a:schemeClr val="tx1">
                    <a:lumMod val="75000"/>
                    <a:lumOff val="25000"/>
                  </a:schemeClr>
                </a:solidFill>
                <a:latin typeface="Nexa Bold" charset="0"/>
                <a:ea typeface="Nexa Bold" charset="0"/>
                <a:cs typeface="Nexa Bold" charset="0"/>
              </a:rPr>
              <a:t>PROCESSES</a:t>
            </a:r>
          </a:p>
        </p:txBody>
      </p:sp>
      <p:cxnSp>
        <p:nvCxnSpPr>
          <p:cNvPr id="10" name="Straight Connector 9"/>
          <p:cNvCxnSpPr/>
          <p:nvPr/>
        </p:nvCxnSpPr>
        <p:spPr>
          <a:xfrm flipH="1">
            <a:off x="2433102" y="5459213"/>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Tree>
    <p:extLst>
      <p:ext uri="{BB962C8B-B14F-4D97-AF65-F5344CB8AC3E}">
        <p14:creationId xmlns:p14="http://schemas.microsoft.com/office/powerpoint/2010/main" val="188277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STRUCT0007_layout.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42" b="16242"/>
          <a:stretch>
            <a:fillRect/>
          </a:stretch>
        </p:blipFill>
        <p:spPr/>
      </p:pic>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75532" y="1348655"/>
            <a:ext cx="3440941" cy="830997"/>
          </a:xfrm>
          <a:prstGeom prst="rect">
            <a:avLst/>
          </a:prstGeom>
          <a:noFill/>
        </p:spPr>
        <p:txBody>
          <a:bodyPr wrap="none" rtlCol="0">
            <a:spAutoFit/>
          </a:bodyPr>
          <a:lstStyle/>
          <a:p>
            <a:pPr algn="ctr"/>
            <a:r>
              <a:rPr lang="en-US" sz="4800" dirty="0">
                <a:solidFill>
                  <a:schemeClr val="tx1">
                    <a:lumMod val="75000"/>
                    <a:lumOff val="25000"/>
                  </a:schemeClr>
                </a:solidFill>
                <a:latin typeface="Nexa Bold" charset="0"/>
                <a:ea typeface="Nexa Bold" charset="0"/>
                <a:cs typeface="Nexa Bold" charset="0"/>
              </a:rPr>
              <a:t>T2 and T2*</a:t>
            </a:r>
          </a:p>
        </p:txBody>
      </p:sp>
      <p:cxnSp>
        <p:nvCxnSpPr>
          <p:cNvPr id="7" name="Straight Connector 6"/>
          <p:cNvCxnSpPr/>
          <p:nvPr/>
        </p:nvCxnSpPr>
        <p:spPr>
          <a:xfrm>
            <a:off x="5504573" y="2423317"/>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731230" y="3429000"/>
            <a:ext cx="3516566" cy="523220"/>
          </a:xfrm>
          <a:prstGeom prst="rect">
            <a:avLst/>
          </a:prstGeom>
        </p:spPr>
        <p:txBody>
          <a:bodyPr wrap="square">
            <a:spAutoFit/>
          </a:bodyPr>
          <a:lstStyle/>
          <a:p>
            <a:r>
              <a:rPr lang="en-US" sz="2800" b="1" dirty="0">
                <a:solidFill>
                  <a:srgbClr val="FF9F1B"/>
                </a:solidFill>
                <a:latin typeface="Nexa"/>
                <a:ea typeface="Roboto Medium" charset="0"/>
                <a:cs typeface="Nexa"/>
              </a:rPr>
              <a:t>T2</a:t>
            </a:r>
          </a:p>
        </p:txBody>
      </p:sp>
      <p:sp>
        <p:nvSpPr>
          <p:cNvPr id="9" name="Rectangle 8"/>
          <p:cNvSpPr/>
          <p:nvPr/>
        </p:nvSpPr>
        <p:spPr>
          <a:xfrm>
            <a:off x="6944204" y="3429000"/>
            <a:ext cx="3516566" cy="523220"/>
          </a:xfrm>
          <a:prstGeom prst="rect">
            <a:avLst/>
          </a:prstGeom>
        </p:spPr>
        <p:txBody>
          <a:bodyPr wrap="square">
            <a:spAutoFit/>
          </a:bodyPr>
          <a:lstStyle/>
          <a:p>
            <a:pPr algn="r"/>
            <a:r>
              <a:rPr lang="en-US" sz="2800" b="1" dirty="0">
                <a:solidFill>
                  <a:srgbClr val="FF9F1B"/>
                </a:solidFill>
                <a:latin typeface="Nexa"/>
                <a:ea typeface="Roboto Medium" charset="0"/>
                <a:cs typeface="Nexa"/>
              </a:rPr>
              <a:t>T2*</a:t>
            </a:r>
          </a:p>
        </p:txBody>
      </p:sp>
      <p:sp>
        <p:nvSpPr>
          <p:cNvPr id="11" name="Rectangle 10"/>
          <p:cNvSpPr/>
          <p:nvPr/>
        </p:nvSpPr>
        <p:spPr>
          <a:xfrm rot="2700000">
            <a:off x="4353630" y="4318757"/>
            <a:ext cx="3489172" cy="3489172"/>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31230" y="4143546"/>
            <a:ext cx="3773343" cy="1015663"/>
          </a:xfrm>
          <a:prstGeom prst="rect">
            <a:avLst/>
          </a:prstGeom>
        </p:spPr>
        <p:txBody>
          <a:bodyPr wrap="square">
            <a:spAutoFit/>
          </a:bodyPr>
          <a:lstStyle/>
          <a:p>
            <a:r>
              <a:rPr lang="en-US" sz="2000" i="1" dirty="0">
                <a:solidFill>
                  <a:schemeClr val="tx1">
                    <a:lumMod val="75000"/>
                    <a:lumOff val="25000"/>
                  </a:schemeClr>
                </a:solidFill>
                <a:latin typeface="Roboto Black"/>
                <a:ea typeface="Roboto Medium" charset="0"/>
                <a:cs typeface="Roboto Black"/>
              </a:rPr>
              <a:t>T2 </a:t>
            </a:r>
            <a:r>
              <a:rPr lang="en-US" sz="2000" i="1" dirty="0" err="1">
                <a:solidFill>
                  <a:schemeClr val="tx1">
                    <a:lumMod val="75000"/>
                    <a:lumOff val="25000"/>
                  </a:schemeClr>
                </a:solidFill>
                <a:latin typeface="Roboto Black"/>
                <a:ea typeface="Roboto Medium" charset="0"/>
                <a:cs typeface="Roboto Black"/>
              </a:rPr>
              <a:t>dephasing</a:t>
            </a:r>
            <a:r>
              <a:rPr lang="en-US" sz="2000" i="1" dirty="0">
                <a:solidFill>
                  <a:schemeClr val="tx1">
                    <a:lumMod val="75000"/>
                    <a:lumOff val="25000"/>
                  </a:schemeClr>
                </a:solidFill>
                <a:latin typeface="Roboto Black"/>
                <a:ea typeface="Roboto Medium" charset="0"/>
                <a:cs typeface="Roboto Black"/>
              </a:rPr>
              <a:t> </a:t>
            </a:r>
            <a:r>
              <a:rPr lang="en-US" sz="2000" i="1" dirty="0">
                <a:solidFill>
                  <a:schemeClr val="tx1">
                    <a:lumMod val="75000"/>
                    <a:lumOff val="25000"/>
                  </a:schemeClr>
                </a:solidFill>
                <a:latin typeface="Roboto"/>
                <a:ea typeface="Roboto Medium" charset="0"/>
                <a:cs typeface="Roboto"/>
              </a:rPr>
              <a:t>includes only </a:t>
            </a:r>
          </a:p>
          <a:p>
            <a:r>
              <a:rPr lang="en-US" sz="2000" i="1" dirty="0">
                <a:solidFill>
                  <a:schemeClr val="tx1">
                    <a:lumMod val="75000"/>
                    <a:lumOff val="25000"/>
                  </a:schemeClr>
                </a:solidFill>
                <a:latin typeface="Roboto Black"/>
                <a:ea typeface="Roboto Medium" charset="0"/>
                <a:cs typeface="Roboto Black"/>
              </a:rPr>
              <a:t>irreversible</a:t>
            </a:r>
            <a:r>
              <a:rPr lang="en-US" sz="2000" i="1" dirty="0">
                <a:solidFill>
                  <a:schemeClr val="tx1">
                    <a:lumMod val="75000"/>
                    <a:lumOff val="25000"/>
                  </a:schemeClr>
                </a:solidFill>
                <a:latin typeface="Roboto"/>
                <a:ea typeface="Roboto Medium" charset="0"/>
                <a:cs typeface="Roboto"/>
              </a:rPr>
              <a:t> sources of loss </a:t>
            </a:r>
          </a:p>
          <a:p>
            <a:r>
              <a:rPr lang="en-US" sz="2000" i="1" dirty="0">
                <a:solidFill>
                  <a:schemeClr val="tx1">
                    <a:lumMod val="75000"/>
                    <a:lumOff val="25000"/>
                  </a:schemeClr>
                </a:solidFill>
                <a:latin typeface="Roboto"/>
                <a:ea typeface="Roboto Medium" charset="0"/>
                <a:cs typeface="Roboto"/>
              </a:rPr>
              <a:t>of phase coherence</a:t>
            </a:r>
            <a:endParaRPr lang="en-US" sz="2000" b="1" i="1" dirty="0">
              <a:solidFill>
                <a:schemeClr val="tx1">
                  <a:lumMod val="75000"/>
                  <a:lumOff val="25000"/>
                </a:schemeClr>
              </a:solidFill>
              <a:latin typeface="Roboto"/>
              <a:ea typeface="Roboto Medium" charset="0"/>
              <a:cs typeface="Roboto"/>
            </a:endParaRPr>
          </a:p>
        </p:txBody>
      </p:sp>
      <p:sp>
        <p:nvSpPr>
          <p:cNvPr id="2" name="Rectangle 1"/>
          <p:cNvSpPr/>
          <p:nvPr/>
        </p:nvSpPr>
        <p:spPr>
          <a:xfrm>
            <a:off x="6887948" y="4143546"/>
            <a:ext cx="3773342" cy="1938992"/>
          </a:xfrm>
          <a:prstGeom prst="rect">
            <a:avLst/>
          </a:prstGeom>
        </p:spPr>
        <p:txBody>
          <a:bodyPr wrap="square">
            <a:spAutoFit/>
          </a:bodyPr>
          <a:lstStyle/>
          <a:p>
            <a:pPr algn="r"/>
            <a:r>
              <a:rPr lang="en-US" sz="2000" i="1" dirty="0">
                <a:solidFill>
                  <a:schemeClr val="tx1">
                    <a:lumMod val="75000"/>
                    <a:lumOff val="25000"/>
                  </a:schemeClr>
                </a:solidFill>
                <a:latin typeface="Roboto Black"/>
                <a:ea typeface="Roboto Medium" charset="0"/>
                <a:cs typeface="Roboto Black"/>
              </a:rPr>
              <a:t>T2* </a:t>
            </a:r>
            <a:r>
              <a:rPr lang="en-US" sz="2000" i="1" dirty="0" err="1">
                <a:solidFill>
                  <a:schemeClr val="tx1">
                    <a:lumMod val="75000"/>
                    <a:lumOff val="25000"/>
                  </a:schemeClr>
                </a:solidFill>
                <a:latin typeface="Roboto Black"/>
                <a:ea typeface="Roboto Medium" charset="0"/>
                <a:cs typeface="Roboto Black"/>
              </a:rPr>
              <a:t>dephasing</a:t>
            </a:r>
            <a:r>
              <a:rPr lang="en-US" sz="2000" i="1" dirty="0">
                <a:solidFill>
                  <a:schemeClr val="tx1">
                    <a:lumMod val="75000"/>
                    <a:lumOff val="25000"/>
                  </a:schemeClr>
                </a:solidFill>
                <a:latin typeface="Roboto Black"/>
                <a:ea typeface="Roboto Medium" charset="0"/>
                <a:cs typeface="Roboto Black"/>
              </a:rPr>
              <a:t> </a:t>
            </a:r>
            <a:r>
              <a:rPr lang="en-US" sz="2000" i="1" dirty="0">
                <a:solidFill>
                  <a:schemeClr val="tx1">
                    <a:lumMod val="75000"/>
                    <a:lumOff val="25000"/>
                  </a:schemeClr>
                </a:solidFill>
                <a:latin typeface="Roboto"/>
                <a:ea typeface="Roboto Medium" charset="0"/>
                <a:cs typeface="Roboto"/>
              </a:rPr>
              <a:t>also includes additional sources of loss of </a:t>
            </a:r>
          </a:p>
          <a:p>
            <a:pPr algn="r"/>
            <a:r>
              <a:rPr lang="en-US" sz="2000" i="1" dirty="0">
                <a:solidFill>
                  <a:schemeClr val="tx1">
                    <a:lumMod val="75000"/>
                    <a:lumOff val="25000"/>
                  </a:schemeClr>
                </a:solidFill>
                <a:latin typeface="Roboto"/>
                <a:ea typeface="Roboto Medium" charset="0"/>
                <a:cs typeface="Roboto"/>
              </a:rPr>
              <a:t>phase coherence (e.g.,</a:t>
            </a:r>
          </a:p>
          <a:p>
            <a:pPr algn="r"/>
            <a:r>
              <a:rPr lang="en-US" sz="2000" i="1" dirty="0">
                <a:solidFill>
                  <a:schemeClr val="tx1">
                    <a:lumMod val="75000"/>
                    <a:lumOff val="25000"/>
                  </a:schemeClr>
                </a:solidFill>
                <a:latin typeface="Roboto"/>
                <a:ea typeface="Roboto Medium" charset="0"/>
                <a:cs typeface="Roboto"/>
              </a:rPr>
              <a:t> </a:t>
            </a:r>
            <a:r>
              <a:rPr lang="en-US" sz="2000" i="1" dirty="0">
                <a:solidFill>
                  <a:schemeClr val="tx1">
                    <a:lumMod val="75000"/>
                    <a:lumOff val="25000"/>
                  </a:schemeClr>
                </a:solidFill>
                <a:latin typeface="Roboto"/>
                <a:ea typeface="Roboto Thin" charset="0"/>
                <a:cs typeface="Roboto"/>
              </a:rPr>
              <a:t>magnetic field</a:t>
            </a:r>
          </a:p>
          <a:p>
            <a:pPr algn="r"/>
            <a:r>
              <a:rPr lang="en-US" sz="2000" i="1" dirty="0">
                <a:solidFill>
                  <a:schemeClr val="tx1">
                    <a:lumMod val="75000"/>
                    <a:lumOff val="25000"/>
                  </a:schemeClr>
                </a:solidFill>
                <a:latin typeface="Roboto"/>
                <a:ea typeface="Roboto Thin" charset="0"/>
                <a:cs typeface="Roboto"/>
              </a:rPr>
              <a:t> </a:t>
            </a:r>
            <a:r>
              <a:rPr lang="en-US" sz="2000" i="1" dirty="0" err="1">
                <a:solidFill>
                  <a:schemeClr val="tx1">
                    <a:lumMod val="75000"/>
                    <a:lumOff val="25000"/>
                  </a:schemeClr>
                </a:solidFill>
                <a:latin typeface="Roboto"/>
                <a:ea typeface="Roboto Thin" charset="0"/>
                <a:cs typeface="Roboto"/>
              </a:rPr>
              <a:t>inhomogeneities</a:t>
            </a:r>
            <a:r>
              <a:rPr lang="en-US" sz="2000" i="1" dirty="0">
                <a:solidFill>
                  <a:schemeClr val="tx1">
                    <a:lumMod val="75000"/>
                    <a:lumOff val="25000"/>
                  </a:schemeClr>
                </a:solidFill>
                <a:latin typeface="Roboto"/>
                <a:ea typeface="Roboto Thin" charset="0"/>
                <a:cs typeface="Roboto"/>
              </a:rPr>
              <a:t> and </a:t>
            </a:r>
          </a:p>
          <a:p>
            <a:pPr algn="r"/>
            <a:r>
              <a:rPr lang="en-US" sz="2000" i="1" dirty="0">
                <a:solidFill>
                  <a:schemeClr val="tx1">
                    <a:lumMod val="75000"/>
                    <a:lumOff val="25000"/>
                  </a:schemeClr>
                </a:solidFill>
                <a:latin typeface="Roboto"/>
                <a:ea typeface="Roboto Thin" charset="0"/>
                <a:cs typeface="Roboto"/>
              </a:rPr>
              <a:t>susceptibility)</a:t>
            </a:r>
          </a:p>
        </p:txBody>
      </p:sp>
    </p:spTree>
    <p:extLst>
      <p:ext uri="{BB962C8B-B14F-4D97-AF65-F5344CB8AC3E}">
        <p14:creationId xmlns:p14="http://schemas.microsoft.com/office/powerpoint/2010/main" val="68294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93" r="-37193"/>
          <a:stretch>
            <a:fillRect/>
          </a:stretch>
        </p:blipFill>
        <p:spPr/>
      </p:pic>
      <p:pic>
        <p:nvPicPr>
          <p:cNvPr id="13" name="Picture Placeholder 2" descr="fidt2t2star.gif"/>
          <p:cNvPicPr>
            <a:picLocks noChangeAspect="1"/>
          </p:cNvPicPr>
          <p:nvPr/>
        </p:nvPicPr>
        <p:blipFill>
          <a:blip r:embed="rId3">
            <a:extLst>
              <a:ext uri="{28A0092B-C50C-407E-A947-70E740481C1C}">
                <a14:useLocalDpi xmlns:a14="http://schemas.microsoft.com/office/drawing/2010/main" val="0"/>
              </a:ext>
            </a:extLst>
          </a:blip>
          <a:srcRect l="-93325" r="-93325"/>
          <a:stretch>
            <a:fillRect/>
          </a:stretch>
        </p:blipFill>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pic>
      <p:sp>
        <p:nvSpPr>
          <p:cNvPr id="2" name="TextBox 1"/>
          <p:cNvSpPr txBox="1"/>
          <p:nvPr/>
        </p:nvSpPr>
        <p:spPr>
          <a:xfrm>
            <a:off x="6484436" y="6000421"/>
            <a:ext cx="3728405" cy="523220"/>
          </a:xfrm>
          <a:prstGeom prst="rect">
            <a:avLst/>
          </a:prstGeom>
          <a:noFill/>
        </p:spPr>
        <p:txBody>
          <a:bodyPr wrap="none" rtlCol="0">
            <a:spAutoFit/>
          </a:bodyPr>
          <a:lstStyle/>
          <a:p>
            <a:r>
              <a:rPr lang="en-US" sz="2800" b="1" dirty="0">
                <a:solidFill>
                  <a:srgbClr val="0000FF"/>
                </a:solidFill>
                <a:latin typeface="Times"/>
                <a:cs typeface="Times"/>
              </a:rPr>
              <a:t>(Free Induction Decay)</a:t>
            </a:r>
          </a:p>
        </p:txBody>
      </p:sp>
      <p:sp>
        <p:nvSpPr>
          <p:cNvPr id="3" name="TextBox 2"/>
          <p:cNvSpPr txBox="1"/>
          <p:nvPr/>
        </p:nvSpPr>
        <p:spPr>
          <a:xfrm>
            <a:off x="-1479964" y="4368338"/>
            <a:ext cx="5024708" cy="1938992"/>
          </a:xfrm>
          <a:prstGeom prst="rect">
            <a:avLst/>
          </a:prstGeom>
          <a:noFill/>
        </p:spPr>
        <p:txBody>
          <a:bodyPr wrap="none" rtlCol="0">
            <a:spAutoFit/>
          </a:bodyPr>
          <a:lstStyle/>
          <a:p>
            <a:pPr algn="r"/>
            <a:r>
              <a:rPr lang="en-US" sz="2000" dirty="0">
                <a:solidFill>
                  <a:srgbClr val="FF9F1B"/>
                </a:solidFill>
                <a:latin typeface="Nexa"/>
                <a:cs typeface="Nexa"/>
              </a:rPr>
              <a:t>THEREFORE, FID </a:t>
            </a:r>
          </a:p>
          <a:p>
            <a:pPr algn="r"/>
            <a:r>
              <a:rPr lang="en-US" sz="2000" dirty="0">
                <a:solidFill>
                  <a:srgbClr val="FF9F1B"/>
                </a:solidFill>
                <a:latin typeface="Nexa"/>
                <a:cs typeface="Nexa"/>
              </a:rPr>
              <a:t>OSCILLATES AT THE </a:t>
            </a:r>
          </a:p>
          <a:p>
            <a:pPr algn="r"/>
            <a:r>
              <a:rPr lang="en-US" sz="2000" dirty="0">
                <a:solidFill>
                  <a:srgbClr val="FF9F1B"/>
                </a:solidFill>
                <a:latin typeface="Nexa"/>
                <a:cs typeface="Nexa"/>
              </a:rPr>
              <a:t>RESONANCE (LARMOR) </a:t>
            </a:r>
          </a:p>
          <a:p>
            <a:pPr algn="r"/>
            <a:r>
              <a:rPr lang="en-US" sz="2000" dirty="0">
                <a:solidFill>
                  <a:srgbClr val="FF9F1B"/>
                </a:solidFill>
                <a:latin typeface="Nexa"/>
                <a:cs typeface="Nexa"/>
              </a:rPr>
              <a:t>FREQUENCY, BUT IS </a:t>
            </a:r>
          </a:p>
          <a:p>
            <a:pPr algn="r"/>
            <a:r>
              <a:rPr lang="en-US" sz="2000" dirty="0">
                <a:solidFill>
                  <a:srgbClr val="FF9F1B"/>
                </a:solidFill>
                <a:latin typeface="Nexa"/>
                <a:cs typeface="Nexa"/>
              </a:rPr>
              <a:t>DAMPENED</a:t>
            </a:r>
          </a:p>
          <a:p>
            <a:pPr algn="r"/>
            <a:r>
              <a:rPr lang="en-US" sz="2000" dirty="0">
                <a:solidFill>
                  <a:srgbClr val="FF9F1B"/>
                </a:solidFill>
                <a:latin typeface="Nexa"/>
                <a:cs typeface="Nexa"/>
              </a:rPr>
              <a:t>BY T2* DECAY</a:t>
            </a:r>
          </a:p>
        </p:txBody>
      </p:sp>
      <p:sp>
        <p:nvSpPr>
          <p:cNvPr id="14" name="TextBox 13"/>
          <p:cNvSpPr txBox="1"/>
          <p:nvPr/>
        </p:nvSpPr>
        <p:spPr>
          <a:xfrm>
            <a:off x="9620834" y="423365"/>
            <a:ext cx="2501418" cy="2246769"/>
          </a:xfrm>
          <a:prstGeom prst="rect">
            <a:avLst/>
          </a:prstGeom>
          <a:noFill/>
        </p:spPr>
        <p:txBody>
          <a:bodyPr wrap="square" rtlCol="0">
            <a:spAutoFit/>
          </a:bodyPr>
          <a:lstStyle/>
          <a:p>
            <a:r>
              <a:rPr lang="en-US" sz="2000" dirty="0">
                <a:solidFill>
                  <a:srgbClr val="FF9F1B"/>
                </a:solidFill>
                <a:latin typeface="Nexa"/>
                <a:cs typeface="Nexa"/>
              </a:rPr>
              <a:t>ADDITIONAL DEPHASING OCCURS DUE TO MAGNETIC FIELD INHOMOGENEIT-IES AND SUSCEPTIBILITY</a:t>
            </a:r>
          </a:p>
        </p:txBody>
      </p:sp>
    </p:spTree>
    <p:extLst>
      <p:ext uri="{BB962C8B-B14F-4D97-AF65-F5344CB8AC3E}">
        <p14:creationId xmlns:p14="http://schemas.microsoft.com/office/powerpoint/2010/main" val="38200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53591" y="3888672"/>
            <a:ext cx="6484851"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SCAN PARAMETERS</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spTree>
    <p:extLst>
      <p:ext uri="{BB962C8B-B14F-4D97-AF65-F5344CB8AC3E}">
        <p14:creationId xmlns:p14="http://schemas.microsoft.com/office/powerpoint/2010/main" val="25825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50" y="995832"/>
            <a:ext cx="4153647"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PARAMETERS</a:t>
            </a:r>
          </a:p>
        </p:txBody>
      </p:sp>
    </p:spTree>
    <p:extLst>
      <p:ext uri="{BB962C8B-B14F-4D97-AF65-F5344CB8AC3E}">
        <p14:creationId xmlns:p14="http://schemas.microsoft.com/office/powerpoint/2010/main" val="192156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PARAMETERS</a:t>
            </a:r>
          </a:p>
        </p:txBody>
      </p:sp>
      <p:sp>
        <p:nvSpPr>
          <p:cNvPr id="17" name="TextBox 16"/>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8" name="Rectangle 17"/>
          <p:cNvSpPr/>
          <p:nvPr/>
        </p:nvSpPr>
        <p:spPr>
          <a:xfrm>
            <a:off x="1160374" y="3995056"/>
            <a:ext cx="3731623" cy="1631216"/>
          </a:xfrm>
          <a:prstGeom prst="rect">
            <a:avLst/>
          </a:prstGeom>
        </p:spPr>
        <p:txBody>
          <a:bodyPr wrap="square">
            <a:spAutoFit/>
          </a:bodyPr>
          <a:lstStyle/>
          <a:p>
            <a:pPr algn="r"/>
            <a:r>
              <a:rPr lang="en-US" sz="2000" i="1" dirty="0">
                <a:solidFill>
                  <a:schemeClr val="tx1">
                    <a:lumMod val="75000"/>
                    <a:lumOff val="25000"/>
                  </a:schemeClr>
                </a:solidFill>
                <a:latin typeface="Roboto "/>
                <a:ea typeface="Roboto Thin" charset="0"/>
                <a:cs typeface="Roboto "/>
              </a:rPr>
              <a:t> Amount of rotation of the magnetization vector produced by an RF pulse (B</a:t>
            </a:r>
            <a:r>
              <a:rPr lang="en-US" sz="2000" i="1" baseline="-25000" dirty="0">
                <a:solidFill>
                  <a:schemeClr val="tx1">
                    <a:lumMod val="75000"/>
                    <a:lumOff val="25000"/>
                  </a:schemeClr>
                </a:solidFill>
                <a:latin typeface="Roboto "/>
                <a:ea typeface="Roboto Thin" charset="0"/>
                <a:cs typeface="Roboto "/>
              </a:rPr>
              <a:t>1</a:t>
            </a:r>
            <a:r>
              <a:rPr lang="en-US" sz="2000" i="1" dirty="0">
                <a:solidFill>
                  <a:schemeClr val="tx1">
                    <a:lumMod val="75000"/>
                    <a:lumOff val="25000"/>
                  </a:schemeClr>
                </a:solidFill>
                <a:latin typeface="Roboto "/>
                <a:ea typeface="Roboto Thin" charset="0"/>
                <a:cs typeface="Roboto "/>
              </a:rPr>
              <a:t>) with respect to the direction of the static magnetic field (B</a:t>
            </a:r>
            <a:r>
              <a:rPr lang="en-US" sz="2000" i="1" baseline="-25000" dirty="0">
                <a:solidFill>
                  <a:schemeClr val="tx1">
                    <a:lumMod val="75000"/>
                    <a:lumOff val="25000"/>
                  </a:schemeClr>
                </a:solidFill>
                <a:latin typeface="Roboto "/>
                <a:ea typeface="Roboto Thin" charset="0"/>
                <a:cs typeface="Roboto "/>
              </a:rPr>
              <a:t>0</a:t>
            </a:r>
            <a:r>
              <a:rPr lang="en-US" sz="2000" i="1" dirty="0">
                <a:solidFill>
                  <a:schemeClr val="tx1">
                    <a:lumMod val="75000"/>
                    <a:lumOff val="25000"/>
                  </a:schemeClr>
                </a:solidFill>
                <a:latin typeface="Roboto "/>
                <a:ea typeface="Roboto Thin" charset="0"/>
                <a:cs typeface="Roboto "/>
              </a:rPr>
              <a:t>)</a:t>
            </a:r>
            <a:r>
              <a:rPr lang="en-US" sz="2000" i="1" dirty="0">
                <a:solidFill>
                  <a:schemeClr val="tx1">
                    <a:lumMod val="75000"/>
                    <a:lumOff val="25000"/>
                  </a:schemeClr>
                </a:solidFill>
                <a:latin typeface="Roboto Thin" charset="0"/>
                <a:ea typeface="Roboto Thin" charset="0"/>
                <a:cs typeface="Roboto Thin" charset="0"/>
              </a:rPr>
              <a:t>.</a:t>
            </a:r>
          </a:p>
        </p:txBody>
      </p:sp>
      <p:sp>
        <p:nvSpPr>
          <p:cNvPr id="2" name="Rectangle 1"/>
          <p:cNvSpPr/>
          <p:nvPr/>
        </p:nvSpPr>
        <p:spPr>
          <a:xfrm>
            <a:off x="6980903" y="2510216"/>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48274" y="2921000"/>
            <a:ext cx="2243723" cy="400110"/>
          </a:xfrm>
          <a:prstGeom prst="rect">
            <a:avLst/>
          </a:prstGeom>
          <a:noFill/>
        </p:spPr>
        <p:txBody>
          <a:bodyPr wrap="none" rtlCol="0">
            <a:spAutoFit/>
          </a:bodyPr>
          <a:lstStyle/>
          <a:p>
            <a:pPr algn="r"/>
            <a:r>
              <a:rPr lang="en-US" sz="2000" spc="600" dirty="0">
                <a:latin typeface="Roboto Light"/>
                <a:cs typeface="Roboto Light"/>
              </a:rPr>
              <a:t>FLIP ANGLE</a:t>
            </a:r>
          </a:p>
        </p:txBody>
      </p:sp>
      <p:sp>
        <p:nvSpPr>
          <p:cNvPr id="3" name="Rectangle 2"/>
          <p:cNvSpPr/>
          <p:nvPr/>
        </p:nvSpPr>
        <p:spPr>
          <a:xfrm>
            <a:off x="1151146" y="5663355"/>
            <a:ext cx="3740851" cy="415498"/>
          </a:xfrm>
          <a:prstGeom prst="rect">
            <a:avLst/>
          </a:prstGeom>
        </p:spPr>
        <p:txBody>
          <a:bodyPr wrap="square">
            <a:spAutoFit/>
          </a:bodyPr>
          <a:lstStyle/>
          <a:p>
            <a:pPr algn="r"/>
            <a:r>
              <a:rPr lang="en-US" sz="1050" i="1" dirty="0">
                <a:solidFill>
                  <a:schemeClr val="tx1">
                    <a:lumMod val="75000"/>
                    <a:lumOff val="25000"/>
                  </a:schemeClr>
                </a:solidFill>
                <a:latin typeface="Roboto Thin" charset="0"/>
                <a:ea typeface="Roboto Thin" charset="0"/>
                <a:cs typeface="Roboto Thin" charset="0"/>
              </a:rPr>
              <a:t>- </a:t>
            </a:r>
            <a:r>
              <a:rPr lang="en-US" sz="1050" dirty="0" err="1">
                <a:solidFill>
                  <a:schemeClr val="tx1">
                    <a:lumMod val="75000"/>
                    <a:lumOff val="25000"/>
                  </a:schemeClr>
                </a:solidFill>
                <a:latin typeface="Roboto Light"/>
                <a:ea typeface="Roboto" charset="0"/>
                <a:cs typeface="Roboto Light"/>
              </a:rPr>
              <a:t>Hendrick</a:t>
            </a:r>
            <a:r>
              <a:rPr lang="en-US" sz="1050" dirty="0">
                <a:solidFill>
                  <a:schemeClr val="tx1">
                    <a:lumMod val="75000"/>
                    <a:lumOff val="25000"/>
                  </a:schemeClr>
                </a:solidFill>
                <a:latin typeface="Roboto Light"/>
                <a:ea typeface="Roboto" charset="0"/>
                <a:cs typeface="Roboto Light"/>
              </a:rPr>
              <a:t> RE (Ed). </a:t>
            </a:r>
            <a:r>
              <a:rPr lang="en-US" sz="1050" dirty="0">
                <a:solidFill>
                  <a:schemeClr val="tx1">
                    <a:lumMod val="75000"/>
                    <a:lumOff val="25000"/>
                  </a:schemeClr>
                </a:solidFill>
                <a:latin typeface="Roboto Light"/>
                <a:ea typeface="Roboto" charset="0"/>
                <a:cs typeface="Roboto Light"/>
                <a:hlinkClick r:id="rId3"/>
              </a:rPr>
              <a:t>Glossary of MR Terms (5</a:t>
            </a:r>
            <a:r>
              <a:rPr lang="en-US" sz="1050" baseline="30000" dirty="0">
                <a:solidFill>
                  <a:schemeClr val="tx1">
                    <a:lumMod val="75000"/>
                    <a:lumOff val="25000"/>
                  </a:schemeClr>
                </a:solidFill>
                <a:latin typeface="Roboto Light"/>
                <a:ea typeface="Roboto" charset="0"/>
                <a:cs typeface="Roboto Light"/>
                <a:hlinkClick r:id="rId3"/>
              </a:rPr>
              <a:t>th</a:t>
            </a:r>
            <a:r>
              <a:rPr lang="en-US" sz="1050" dirty="0">
                <a:solidFill>
                  <a:schemeClr val="tx1">
                    <a:lumMod val="75000"/>
                    <a:lumOff val="25000"/>
                  </a:schemeClr>
                </a:solidFill>
                <a:latin typeface="Roboto Light"/>
                <a:ea typeface="Roboto" charset="0"/>
                <a:cs typeface="Roboto Light"/>
                <a:hlinkClick r:id="rId3"/>
              </a:rPr>
              <a:t> Ed)</a:t>
            </a:r>
            <a:r>
              <a:rPr lang="en-US" sz="1050" dirty="0">
                <a:solidFill>
                  <a:schemeClr val="tx1">
                    <a:lumMod val="75000"/>
                    <a:lumOff val="25000"/>
                  </a:schemeClr>
                </a:solidFill>
                <a:latin typeface="Roboto Light"/>
                <a:ea typeface="Roboto" charset="0"/>
                <a:cs typeface="Roboto Light"/>
              </a:rPr>
              <a:t>. Reston, VA: American College of Radiology 2005 </a:t>
            </a:r>
          </a:p>
        </p:txBody>
      </p:sp>
    </p:spTree>
    <p:extLst>
      <p:ext uri="{BB962C8B-B14F-4D97-AF65-F5344CB8AC3E}">
        <p14:creationId xmlns:p14="http://schemas.microsoft.com/office/powerpoint/2010/main" val="248492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5626" r="-5626"/>
          <a:stretch>
            <a:fillRect/>
          </a:stretch>
        </p:blipFill>
        <p:spPr/>
      </p:pic>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1954381" cy="2062103"/>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PARTIAL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rgbClr val="FF9F1B"/>
                </a:solidFill>
                <a:latin typeface="Nexa Bold" charset="0"/>
                <a:ea typeface="Nexa Bold" charset="0"/>
                <a:cs typeface="Nexa Bold" charset="0"/>
              </a:rPr>
              <a:t>VS 90° </a:t>
            </a:r>
          </a:p>
          <a:p>
            <a:r>
              <a:rPr lang="en-US" sz="3200" dirty="0">
                <a:solidFill>
                  <a:schemeClr val="bg1"/>
                </a:solidFill>
                <a:latin typeface="Nexa Bold" charset="0"/>
                <a:ea typeface="Nexa Bold" charset="0"/>
                <a:cs typeface="Nexa Bold" charset="0"/>
              </a:rPr>
              <a:t>FLIP </a:t>
            </a:r>
          </a:p>
          <a:p>
            <a:r>
              <a:rPr lang="en-US" sz="3200" dirty="0">
                <a:solidFill>
                  <a:schemeClr val="bg1"/>
                </a:solidFill>
                <a:latin typeface="Nexa Bold" charset="0"/>
                <a:ea typeface="Nexa Bold" charset="0"/>
                <a:cs typeface="Nexa Bold" charset="0"/>
              </a:rPr>
              <a:t>ANGLE</a:t>
            </a:r>
          </a:p>
        </p:txBody>
      </p:sp>
      <p:sp>
        <p:nvSpPr>
          <p:cNvPr id="20" name="TextBox 19"/>
          <p:cNvSpPr txBox="1"/>
          <p:nvPr/>
        </p:nvSpPr>
        <p:spPr>
          <a:xfrm>
            <a:off x="10034082" y="6111982"/>
            <a:ext cx="1634576" cy="261610"/>
          </a:xfrm>
          <a:prstGeom prst="rect">
            <a:avLst/>
          </a:prstGeom>
          <a:noFill/>
        </p:spPr>
        <p:txBody>
          <a:bodyPr wrap="none" rtlCol="0">
            <a:spAutoFit/>
          </a:bodyPr>
          <a:lstStyle/>
          <a:p>
            <a:pPr algn="r"/>
            <a:r>
              <a:rPr lang="en-US" sz="1100" i="1" spc="600" dirty="0">
                <a:solidFill>
                  <a:srgbClr val="404040"/>
                </a:solidFill>
                <a:latin typeface="Roboto Light" charset="0"/>
                <a:ea typeface="Roboto Light" charset="0"/>
                <a:cs typeface="Roboto Light" charset="0"/>
              </a:rPr>
              <a:t>Image from </a:t>
            </a:r>
            <a:r>
              <a:rPr lang="en-US" sz="1100" i="1" spc="600" dirty="0">
                <a:solidFill>
                  <a:srgbClr val="404040"/>
                </a:solidFill>
                <a:latin typeface="Roboto Light" charset="0"/>
                <a:ea typeface="Roboto Light" charset="0"/>
                <a:cs typeface="Roboto Light" charset="0"/>
                <a:hlinkClick r:id="rId3"/>
              </a:rPr>
              <a:t>Revise MRI</a:t>
            </a:r>
            <a:endParaRPr lang="en-US" sz="1100" i="1" spc="600" dirty="0">
              <a:solidFill>
                <a:srgbClr val="404040"/>
              </a:solidFill>
              <a:latin typeface="Roboto Light" charset="0"/>
              <a:ea typeface="Roboto Light" charset="0"/>
              <a:cs typeface="Roboto Light" charset="0"/>
            </a:endParaRPr>
          </a:p>
        </p:txBody>
      </p:sp>
    </p:spTree>
    <p:extLst>
      <p:ext uri="{BB962C8B-B14F-4D97-AF65-F5344CB8AC3E}">
        <p14:creationId xmlns:p14="http://schemas.microsoft.com/office/powerpoint/2010/main" val="3524641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a:solidFill>
                  <a:schemeClr val="tx1">
                    <a:lumMod val="75000"/>
                    <a:lumOff val="25000"/>
                  </a:schemeClr>
                </a:solidFill>
                <a:latin typeface="Nexa Bold" charset="0"/>
                <a:ea typeface="Nexa Bold" charset="0"/>
                <a:cs typeface="Nexa Bold" charset="0"/>
              </a:rPr>
              <a:t>PARAMETERS</a:t>
            </a:r>
            <a:endParaRPr lang="en-US" sz="4400" dirty="0">
              <a:solidFill>
                <a:schemeClr val="tx1">
                  <a:lumMod val="75000"/>
                  <a:lumOff val="25000"/>
                </a:schemeClr>
              </a:solidFill>
              <a:latin typeface="Nexa Bold" charset="0"/>
              <a:ea typeface="Nexa Bold" charset="0"/>
              <a:cs typeface="Nexa Bold" charset="0"/>
            </a:endParaRPr>
          </a:p>
        </p:txBody>
      </p:sp>
      <p:sp>
        <p:nvSpPr>
          <p:cNvPr id="18" name="Rectangle 17"/>
          <p:cNvSpPr/>
          <p:nvPr/>
        </p:nvSpPr>
        <p:spPr>
          <a:xfrm>
            <a:off x="1081621" y="3995056"/>
            <a:ext cx="3810375" cy="1631216"/>
          </a:xfrm>
          <a:prstGeom prst="rect">
            <a:avLst/>
          </a:prstGeom>
        </p:spPr>
        <p:txBody>
          <a:bodyPr wrap="square">
            <a:spAutoFit/>
          </a:bodyPr>
          <a:lstStyle/>
          <a:p>
            <a:pPr algn="r"/>
            <a:r>
              <a:rPr lang="en-US" sz="2000" i="1" dirty="0">
                <a:solidFill>
                  <a:schemeClr val="tx1">
                    <a:lumMod val="75000"/>
                    <a:lumOff val="25000"/>
                  </a:schemeClr>
                </a:solidFill>
                <a:latin typeface="Roboto Medium" charset="0"/>
                <a:ea typeface="Roboto Medium" charset="0"/>
                <a:cs typeface="Roboto Medium" charset="0"/>
              </a:rPr>
              <a:t>An </a:t>
            </a:r>
            <a:r>
              <a:rPr lang="en-US" sz="2000" i="1" dirty="0">
                <a:solidFill>
                  <a:schemeClr val="tx1">
                    <a:lumMod val="75000"/>
                    <a:lumOff val="25000"/>
                  </a:schemeClr>
                </a:solidFill>
                <a:latin typeface="Roboto Medium"/>
                <a:ea typeface="Roboto Medium" charset="0"/>
                <a:cs typeface="Roboto Medium"/>
              </a:rPr>
              <a:t>echo</a:t>
            </a:r>
            <a:r>
              <a:rPr lang="en-US" sz="2000" i="1" dirty="0">
                <a:solidFill>
                  <a:schemeClr val="tx1">
                    <a:lumMod val="75000"/>
                    <a:lumOff val="25000"/>
                  </a:schemeClr>
                </a:solidFill>
                <a:latin typeface="Roboto"/>
                <a:ea typeface="Roboto Thin" charset="0"/>
                <a:cs typeface="Roboto"/>
              </a:rPr>
              <a:t> </a:t>
            </a:r>
            <a:r>
              <a:rPr lang="en-US" sz="2000" dirty="0">
                <a:solidFill>
                  <a:schemeClr val="tx1">
                    <a:lumMod val="75000"/>
                    <a:lumOff val="25000"/>
                  </a:schemeClr>
                </a:solidFill>
                <a:latin typeface="Roboto"/>
                <a:ea typeface="Roboto Thin" charset="0"/>
                <a:cs typeface="Roboto"/>
              </a:rPr>
              <a:t>is the emission of energy in the form of an electromagnetic resonance signal of nuclei after its excitation</a:t>
            </a:r>
            <a:r>
              <a:rPr lang="en-US" sz="2000" i="1" dirty="0">
                <a:solidFill>
                  <a:schemeClr val="tx1">
                    <a:lumMod val="75000"/>
                    <a:lumOff val="25000"/>
                  </a:schemeClr>
                </a:solidFill>
                <a:latin typeface="Roboto"/>
                <a:ea typeface="Roboto Thin" charset="0"/>
                <a:cs typeface="Roboto"/>
              </a:rPr>
              <a:t>.</a:t>
            </a:r>
          </a:p>
        </p:txBody>
      </p:sp>
      <p:sp>
        <p:nvSpPr>
          <p:cNvPr id="2" name="Rectangle 1"/>
          <p:cNvSpPr/>
          <p:nvPr/>
        </p:nvSpPr>
        <p:spPr>
          <a:xfrm>
            <a:off x="6980903" y="2753060"/>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75748" y="2921000"/>
            <a:ext cx="1016249" cy="369332"/>
          </a:xfrm>
          <a:prstGeom prst="rect">
            <a:avLst/>
          </a:prstGeom>
          <a:noFill/>
        </p:spPr>
        <p:txBody>
          <a:bodyPr wrap="none" rtlCol="0">
            <a:spAutoFit/>
          </a:bodyPr>
          <a:lstStyle/>
          <a:p>
            <a:pPr algn="r"/>
            <a:r>
              <a:rPr lang="en-US" spc="600" dirty="0">
                <a:latin typeface="Roboto Light"/>
                <a:cs typeface="Roboto Light"/>
              </a:rPr>
              <a:t>ECHO</a:t>
            </a:r>
          </a:p>
        </p:txBody>
      </p:sp>
      <p:sp>
        <p:nvSpPr>
          <p:cNvPr id="3" name="Rectangle 2"/>
          <p:cNvSpPr/>
          <p:nvPr/>
        </p:nvSpPr>
        <p:spPr>
          <a:xfrm>
            <a:off x="2744992" y="5728039"/>
            <a:ext cx="2147005" cy="253916"/>
          </a:xfrm>
          <a:prstGeom prst="rect">
            <a:avLst/>
          </a:prstGeom>
        </p:spPr>
        <p:txBody>
          <a:bodyPr wrap="none">
            <a:spAutoFit/>
          </a:bodyPr>
          <a:lstStyle/>
          <a:p>
            <a:pPr algn="r"/>
            <a:r>
              <a:rPr lang="en-US" sz="1050" i="1" dirty="0">
                <a:solidFill>
                  <a:schemeClr val="tx1">
                    <a:lumMod val="75000"/>
                    <a:lumOff val="25000"/>
                  </a:schemeClr>
                </a:solidFill>
                <a:latin typeface="Roboto Thin" charset="0"/>
                <a:ea typeface="Roboto Thin" charset="0"/>
                <a:cs typeface="Roboto Thin" charset="0"/>
                <a:hlinkClick r:id="rId4"/>
              </a:rPr>
              <a:t>MR Technology Information Portal</a:t>
            </a:r>
            <a:endParaRPr lang="en-US" sz="1050" b="1" dirty="0">
              <a:solidFill>
                <a:schemeClr val="tx1">
                  <a:lumMod val="75000"/>
                  <a:lumOff val="25000"/>
                </a:schemeClr>
              </a:solidFill>
              <a:latin typeface="Roboto" charset="0"/>
              <a:ea typeface="Roboto" charset="0"/>
              <a:cs typeface="Roboto" charset="0"/>
            </a:endParaRPr>
          </a:p>
        </p:txBody>
      </p:sp>
    </p:spTree>
    <p:extLst>
      <p:ext uri="{BB962C8B-B14F-4D97-AF65-F5344CB8AC3E}">
        <p14:creationId xmlns:p14="http://schemas.microsoft.com/office/powerpoint/2010/main" val="121349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3515" r="-13515"/>
          <a:stretch>
            <a:fillRect/>
          </a:stretch>
        </p:blipFill>
        <p:spPr/>
      </p:pic>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138417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SPIN</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ECHO</a:t>
            </a:r>
          </a:p>
        </p:txBody>
      </p:sp>
      <p:sp>
        <p:nvSpPr>
          <p:cNvPr id="9" name="Rectangle 8"/>
          <p:cNvSpPr/>
          <p:nvPr/>
        </p:nvSpPr>
        <p:spPr>
          <a:xfrm>
            <a:off x="358346" y="3388728"/>
            <a:ext cx="2744083" cy="1938992"/>
          </a:xfrm>
          <a:prstGeom prst="rect">
            <a:avLst/>
          </a:prstGeom>
        </p:spPr>
        <p:txBody>
          <a:bodyPr wrap="square">
            <a:spAutoFit/>
          </a:bodyPr>
          <a:lstStyle/>
          <a:p>
            <a:r>
              <a:rPr lang="en-US" sz="2000" dirty="0">
                <a:solidFill>
                  <a:schemeClr val="bg1"/>
                </a:solidFill>
                <a:latin typeface="Roboto Medium" charset="0"/>
                <a:ea typeface="Roboto Medium" charset="0"/>
                <a:cs typeface="Roboto Medium" charset="0"/>
              </a:rPr>
              <a:t>The spin echo </a:t>
            </a:r>
            <a:r>
              <a:rPr lang="en-US" sz="2000" dirty="0">
                <a:solidFill>
                  <a:schemeClr val="bg1"/>
                </a:solidFill>
                <a:latin typeface="Roboto Thin" charset="0"/>
                <a:ea typeface="Roboto Thin" charset="0"/>
                <a:cs typeface="Roboto Thin" charset="0"/>
              </a:rPr>
              <a:t>pulse sequence has a 90° excitation pulse and refocuses some of the </a:t>
            </a:r>
            <a:r>
              <a:rPr lang="en-US" sz="2000" dirty="0" err="1">
                <a:solidFill>
                  <a:schemeClr val="bg1"/>
                </a:solidFill>
                <a:latin typeface="Roboto Thin" charset="0"/>
                <a:ea typeface="Roboto Thin" charset="0"/>
                <a:cs typeface="Roboto Thin" charset="0"/>
              </a:rPr>
              <a:t>dephasing</a:t>
            </a:r>
            <a:r>
              <a:rPr lang="en-US" sz="2000" dirty="0">
                <a:solidFill>
                  <a:schemeClr val="bg1"/>
                </a:solidFill>
                <a:latin typeface="Roboto Thin" charset="0"/>
                <a:ea typeface="Roboto Thin" charset="0"/>
                <a:cs typeface="Roboto Thin" charset="0"/>
              </a:rPr>
              <a:t> with a 180° refocusing RF pulse.</a:t>
            </a:r>
          </a:p>
        </p:txBody>
      </p:sp>
      <p:sp>
        <p:nvSpPr>
          <p:cNvPr id="20" name="TextBox 19"/>
          <p:cNvSpPr txBox="1"/>
          <p:nvPr/>
        </p:nvSpPr>
        <p:spPr>
          <a:xfrm>
            <a:off x="10034082" y="6111982"/>
            <a:ext cx="1634576" cy="261610"/>
          </a:xfrm>
          <a:prstGeom prst="rect">
            <a:avLst/>
          </a:prstGeom>
          <a:noFill/>
        </p:spPr>
        <p:txBody>
          <a:bodyPr wrap="none" rtlCol="0">
            <a:spAutoFit/>
          </a:bodyPr>
          <a:lstStyle/>
          <a:p>
            <a:pPr algn="r"/>
            <a:r>
              <a:rPr lang="en-US" sz="1100" i="1" spc="600" dirty="0">
                <a:solidFill>
                  <a:srgbClr val="404040"/>
                </a:solidFill>
                <a:latin typeface="Roboto Light" charset="0"/>
                <a:ea typeface="Roboto Light" charset="0"/>
                <a:cs typeface="Roboto Light" charset="0"/>
              </a:rPr>
              <a:t>Image from </a:t>
            </a:r>
            <a:r>
              <a:rPr lang="en-US" sz="1100" i="1" spc="600" dirty="0">
                <a:solidFill>
                  <a:srgbClr val="404040"/>
                </a:solidFill>
                <a:latin typeface="Roboto Light" charset="0"/>
                <a:ea typeface="Roboto Light" charset="0"/>
                <a:cs typeface="Roboto Light" charset="0"/>
                <a:hlinkClick r:id="rId4"/>
              </a:rPr>
              <a:t>Revise MRI</a:t>
            </a:r>
            <a:endParaRPr lang="en-US" sz="1100" i="1" spc="600" dirty="0">
              <a:solidFill>
                <a:srgbClr val="404040"/>
              </a:solidFill>
              <a:latin typeface="Roboto Light" charset="0"/>
              <a:ea typeface="Roboto Light" charset="0"/>
              <a:cs typeface="Roboto Light" charset="0"/>
            </a:endParaRPr>
          </a:p>
        </p:txBody>
      </p:sp>
    </p:spTree>
    <p:extLst>
      <p:ext uri="{BB962C8B-B14F-4D97-AF65-F5344CB8AC3E}">
        <p14:creationId xmlns:p14="http://schemas.microsoft.com/office/powerpoint/2010/main" val="27220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TRUCT0005_layout_skip0.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857" b="17857"/>
          <a:stretch>
            <a:fillRect/>
          </a:stretch>
        </p:blipFill>
        <p:spPr/>
      </p:pic>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10734" y="1348655"/>
            <a:ext cx="4770536" cy="830997"/>
          </a:xfrm>
          <a:prstGeom prst="rect">
            <a:avLst/>
          </a:prstGeom>
          <a:noFill/>
        </p:spPr>
        <p:txBody>
          <a:bodyPr wrap="none" rtlCol="0">
            <a:spAutoFit/>
          </a:bodyPr>
          <a:lstStyle/>
          <a:p>
            <a:pPr algn="ctr"/>
            <a:r>
              <a:rPr lang="en-US" sz="4800" dirty="0">
                <a:solidFill>
                  <a:schemeClr val="tx1">
                    <a:lumMod val="75000"/>
                    <a:lumOff val="25000"/>
                  </a:schemeClr>
                </a:solidFill>
                <a:latin typeface="Nexa Bold" charset="0"/>
                <a:ea typeface="Nexa Bold" charset="0"/>
                <a:cs typeface="Nexa Bold" charset="0"/>
              </a:rPr>
              <a:t>LAB SESSIONS</a:t>
            </a:r>
          </a:p>
        </p:txBody>
      </p:sp>
      <p:cxnSp>
        <p:nvCxnSpPr>
          <p:cNvPr id="7" name="Straight Connector 6"/>
          <p:cNvCxnSpPr/>
          <p:nvPr/>
        </p:nvCxnSpPr>
        <p:spPr>
          <a:xfrm>
            <a:off x="5504573" y="2423317"/>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731230" y="3429000"/>
            <a:ext cx="3516566" cy="1323439"/>
          </a:xfrm>
          <a:prstGeom prst="rect">
            <a:avLst/>
          </a:prstGeom>
        </p:spPr>
        <p:txBody>
          <a:bodyPr wrap="square">
            <a:spAutoFit/>
          </a:bodyPr>
          <a:lstStyle/>
          <a:p>
            <a:r>
              <a:rPr lang="en-US" sz="2000" b="1" dirty="0">
                <a:solidFill>
                  <a:srgbClr val="FF9F1B"/>
                </a:solidFill>
                <a:latin typeface="Nexa"/>
                <a:ea typeface="Roboto Medium" charset="0"/>
                <a:cs typeface="Nexa"/>
              </a:rPr>
              <a:t>Wednesdays (11 to 12)</a:t>
            </a:r>
          </a:p>
          <a:p>
            <a:endParaRPr lang="en-US" sz="2000" i="1" dirty="0">
              <a:solidFill>
                <a:schemeClr val="tx1">
                  <a:lumMod val="75000"/>
                  <a:lumOff val="25000"/>
                </a:schemeClr>
              </a:solidFill>
              <a:latin typeface="Roboto Medium" charset="0"/>
              <a:ea typeface="Roboto Medium" charset="0"/>
              <a:cs typeface="Roboto Medium" charset="0"/>
            </a:endParaRPr>
          </a:p>
          <a:p>
            <a:r>
              <a:rPr lang="en-US" sz="2000" u="sng" dirty="0">
                <a:latin typeface="Roboto"/>
                <a:cs typeface="Roboto"/>
              </a:rPr>
              <a:t>https://bluejeans.com/320270335</a:t>
            </a:r>
            <a:endParaRPr lang="en-US" sz="2000" dirty="0">
              <a:solidFill>
                <a:schemeClr val="tx1">
                  <a:lumMod val="75000"/>
                  <a:lumOff val="25000"/>
                </a:schemeClr>
              </a:solidFill>
              <a:latin typeface="Roboto"/>
              <a:ea typeface="Roboto Thin" charset="0"/>
              <a:cs typeface="Roboto"/>
            </a:endParaRPr>
          </a:p>
        </p:txBody>
      </p:sp>
      <p:sp>
        <p:nvSpPr>
          <p:cNvPr id="9" name="Rectangle 8"/>
          <p:cNvSpPr/>
          <p:nvPr/>
        </p:nvSpPr>
        <p:spPr>
          <a:xfrm>
            <a:off x="6944204" y="3429000"/>
            <a:ext cx="3516566" cy="1323439"/>
          </a:xfrm>
          <a:prstGeom prst="rect">
            <a:avLst/>
          </a:prstGeom>
        </p:spPr>
        <p:txBody>
          <a:bodyPr wrap="square">
            <a:spAutoFit/>
          </a:bodyPr>
          <a:lstStyle/>
          <a:p>
            <a:pPr algn="r"/>
            <a:r>
              <a:rPr lang="en-US" sz="2000" b="1" dirty="0">
                <a:solidFill>
                  <a:srgbClr val="FF9F1B"/>
                </a:solidFill>
                <a:latin typeface="Nexa"/>
                <a:ea typeface="Roboto Medium" charset="0"/>
                <a:cs typeface="Nexa"/>
              </a:rPr>
              <a:t>Fridays (10 to 11)</a:t>
            </a:r>
          </a:p>
          <a:p>
            <a:pPr algn="r"/>
            <a:endParaRPr lang="en-US" sz="2000" b="1" i="1" dirty="0">
              <a:solidFill>
                <a:schemeClr val="tx1">
                  <a:lumMod val="75000"/>
                  <a:lumOff val="25000"/>
                </a:schemeClr>
              </a:solidFill>
              <a:latin typeface="Roboto Medium" charset="0"/>
              <a:ea typeface="Roboto Medium" charset="0"/>
              <a:cs typeface="Roboto Medium" charset="0"/>
            </a:endParaRPr>
          </a:p>
          <a:p>
            <a:pPr algn="r"/>
            <a:r>
              <a:rPr lang="en-US" sz="2000" u="sng" dirty="0">
                <a:latin typeface="Roboto"/>
                <a:cs typeface="Roboto"/>
                <a:hlinkClick r:id="rId3"/>
              </a:rPr>
              <a:t>https://bluejeans.com/663641726</a:t>
            </a:r>
            <a:endParaRPr lang="en-US" sz="2000" b="1" dirty="0">
              <a:solidFill>
                <a:schemeClr val="tx1">
                  <a:lumMod val="75000"/>
                  <a:lumOff val="25000"/>
                </a:schemeClr>
              </a:solidFill>
              <a:latin typeface="Roboto"/>
              <a:ea typeface="Roboto" charset="0"/>
              <a:cs typeface="Roboto"/>
            </a:endParaRPr>
          </a:p>
        </p:txBody>
      </p:sp>
      <p:sp>
        <p:nvSpPr>
          <p:cNvPr id="11" name="Rectangle 10"/>
          <p:cNvSpPr/>
          <p:nvPr/>
        </p:nvSpPr>
        <p:spPr>
          <a:xfrm rot="2700000">
            <a:off x="4353630" y="4318757"/>
            <a:ext cx="3489172" cy="3489172"/>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356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2413" r="-2413"/>
          <a:stretch>
            <a:fillRect/>
          </a:stretch>
        </p:blipFill>
        <p:spPr/>
      </p:pic>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3411805"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GRADIENT SPIN</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ECHO</a:t>
            </a:r>
          </a:p>
        </p:txBody>
      </p:sp>
      <p:sp>
        <p:nvSpPr>
          <p:cNvPr id="20" name="TextBox 19"/>
          <p:cNvSpPr txBox="1"/>
          <p:nvPr/>
        </p:nvSpPr>
        <p:spPr>
          <a:xfrm>
            <a:off x="10034082" y="6111982"/>
            <a:ext cx="1634576" cy="261610"/>
          </a:xfrm>
          <a:prstGeom prst="rect">
            <a:avLst/>
          </a:prstGeom>
          <a:noFill/>
        </p:spPr>
        <p:txBody>
          <a:bodyPr wrap="none" rtlCol="0">
            <a:spAutoFit/>
          </a:bodyPr>
          <a:lstStyle/>
          <a:p>
            <a:pPr algn="r"/>
            <a:r>
              <a:rPr lang="en-US" sz="1100" i="1" spc="600" dirty="0">
                <a:solidFill>
                  <a:srgbClr val="404040"/>
                </a:solidFill>
                <a:latin typeface="Roboto Light" charset="0"/>
                <a:ea typeface="Roboto Light" charset="0"/>
                <a:cs typeface="Roboto Light" charset="0"/>
              </a:rPr>
              <a:t>Image from </a:t>
            </a:r>
            <a:r>
              <a:rPr lang="en-US" sz="1100" i="1" spc="600" dirty="0">
                <a:solidFill>
                  <a:srgbClr val="404040"/>
                </a:solidFill>
                <a:latin typeface="Roboto Light" charset="0"/>
                <a:ea typeface="Roboto Light" charset="0"/>
                <a:cs typeface="Roboto Light" charset="0"/>
                <a:hlinkClick r:id="rId3"/>
              </a:rPr>
              <a:t>Revise MRI</a:t>
            </a:r>
            <a:endParaRPr lang="en-US" sz="1100" i="1" spc="600" dirty="0">
              <a:solidFill>
                <a:srgbClr val="404040"/>
              </a:solidFill>
              <a:latin typeface="Roboto Light" charset="0"/>
              <a:ea typeface="Roboto Light" charset="0"/>
              <a:cs typeface="Roboto Light" charset="0"/>
            </a:endParaRPr>
          </a:p>
        </p:txBody>
      </p:sp>
    </p:spTree>
    <p:extLst>
      <p:ext uri="{BB962C8B-B14F-4D97-AF65-F5344CB8AC3E}">
        <p14:creationId xmlns:p14="http://schemas.microsoft.com/office/powerpoint/2010/main" val="366972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a:solidFill>
                  <a:schemeClr val="tx1">
                    <a:lumMod val="75000"/>
                    <a:lumOff val="25000"/>
                  </a:schemeClr>
                </a:solidFill>
                <a:latin typeface="Nexa Bold" charset="0"/>
                <a:ea typeface="Nexa Bold" charset="0"/>
                <a:cs typeface="Nexa Bold" charset="0"/>
              </a:rPr>
              <a:t>PARAMETERS</a:t>
            </a:r>
            <a:endParaRPr lang="en-US" sz="4400" dirty="0">
              <a:solidFill>
                <a:schemeClr val="tx1">
                  <a:lumMod val="75000"/>
                  <a:lumOff val="25000"/>
                </a:schemeClr>
              </a:solidFill>
              <a:latin typeface="Nexa Bold" charset="0"/>
              <a:ea typeface="Nexa Bold" charset="0"/>
              <a:cs typeface="Nexa Bold" charset="0"/>
            </a:endParaRPr>
          </a:p>
        </p:txBody>
      </p:sp>
      <p:sp>
        <p:nvSpPr>
          <p:cNvPr id="17" name="TextBox 16"/>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8" name="Rectangle 17"/>
          <p:cNvSpPr/>
          <p:nvPr/>
        </p:nvSpPr>
        <p:spPr>
          <a:xfrm>
            <a:off x="1160374" y="3995056"/>
            <a:ext cx="3731623" cy="1754327"/>
          </a:xfrm>
          <a:prstGeom prst="rect">
            <a:avLst/>
          </a:prstGeom>
        </p:spPr>
        <p:txBody>
          <a:bodyPr wrap="square">
            <a:spAutoFit/>
          </a:bodyPr>
          <a:lstStyle/>
          <a:p>
            <a:pPr algn="r"/>
            <a:r>
              <a:rPr lang="en-US" sz="2000" i="1" dirty="0">
                <a:solidFill>
                  <a:schemeClr val="tx1">
                    <a:lumMod val="75000"/>
                    <a:lumOff val="25000"/>
                  </a:schemeClr>
                </a:solidFill>
                <a:latin typeface="Roboto Medium" charset="0"/>
                <a:ea typeface="Roboto Medium" charset="0"/>
                <a:cs typeface="Roboto Medium" charset="0"/>
              </a:rPr>
              <a:t>The echo time (TE)</a:t>
            </a:r>
            <a:r>
              <a:rPr lang="en-US" sz="2000" i="1" dirty="0">
                <a:solidFill>
                  <a:schemeClr val="tx1">
                    <a:lumMod val="75000"/>
                    <a:lumOff val="25000"/>
                  </a:schemeClr>
                </a:solidFill>
                <a:latin typeface="Roboto Thin" charset="0"/>
                <a:ea typeface="Roboto Thin" charset="0"/>
                <a:cs typeface="Roboto Thin" charset="0"/>
              </a:rPr>
              <a:t> represents the time from the </a:t>
            </a:r>
            <a:r>
              <a:rPr lang="en-US" sz="2000" i="1" dirty="0" err="1">
                <a:solidFill>
                  <a:schemeClr val="tx1">
                    <a:lumMod val="75000"/>
                    <a:lumOff val="25000"/>
                  </a:schemeClr>
                </a:solidFill>
                <a:latin typeface="Roboto Thin" charset="0"/>
                <a:ea typeface="Roboto Thin" charset="0"/>
                <a:cs typeface="Roboto Thin" charset="0"/>
              </a:rPr>
              <a:t>centre</a:t>
            </a:r>
            <a:r>
              <a:rPr lang="en-US" sz="2000" i="1" dirty="0">
                <a:solidFill>
                  <a:schemeClr val="tx1">
                    <a:lumMod val="75000"/>
                    <a:lumOff val="25000"/>
                  </a:schemeClr>
                </a:solidFill>
                <a:latin typeface="Roboto Thin" charset="0"/>
                <a:ea typeface="Roboto Thin" charset="0"/>
                <a:cs typeface="Roboto Thin" charset="0"/>
              </a:rPr>
              <a:t> of the RF-pulse to the </a:t>
            </a:r>
            <a:r>
              <a:rPr lang="en-US" sz="2000" i="1" dirty="0" err="1">
                <a:solidFill>
                  <a:schemeClr val="tx1">
                    <a:lumMod val="75000"/>
                    <a:lumOff val="25000"/>
                  </a:schemeClr>
                </a:solidFill>
                <a:latin typeface="Roboto Thin" charset="0"/>
                <a:ea typeface="Roboto Thin" charset="0"/>
                <a:cs typeface="Roboto Thin" charset="0"/>
              </a:rPr>
              <a:t>centre</a:t>
            </a:r>
            <a:r>
              <a:rPr lang="en-US" sz="2000" i="1" dirty="0">
                <a:solidFill>
                  <a:schemeClr val="tx1">
                    <a:lumMod val="75000"/>
                    <a:lumOff val="25000"/>
                  </a:schemeClr>
                </a:solidFill>
                <a:latin typeface="Roboto Thin" charset="0"/>
                <a:ea typeface="Roboto Thin" charset="0"/>
                <a:cs typeface="Roboto Thin" charset="0"/>
              </a:rPr>
              <a:t> of the echo.</a:t>
            </a:r>
          </a:p>
          <a:p>
            <a:pPr algn="r"/>
            <a:endParaRPr lang="en-US" sz="1400" i="1" dirty="0">
              <a:solidFill>
                <a:schemeClr val="tx1">
                  <a:lumMod val="75000"/>
                  <a:lumOff val="25000"/>
                </a:schemeClr>
              </a:solidFill>
              <a:latin typeface="Roboto Thin" charset="0"/>
              <a:ea typeface="Roboto Thin" charset="0"/>
              <a:cs typeface="Roboto Thin" charset="0"/>
            </a:endParaRPr>
          </a:p>
          <a:p>
            <a:pPr algn="r"/>
            <a:r>
              <a:rPr lang="en-US" sz="1400" i="1" dirty="0">
                <a:solidFill>
                  <a:schemeClr val="tx1">
                    <a:lumMod val="75000"/>
                    <a:lumOff val="25000"/>
                  </a:schemeClr>
                </a:solidFill>
                <a:latin typeface="Roboto Thin" charset="0"/>
                <a:ea typeface="Roboto Thin" charset="0"/>
                <a:cs typeface="Roboto Thin" charset="0"/>
              </a:rPr>
              <a:t>- </a:t>
            </a:r>
            <a:r>
              <a:rPr lang="en-US" sz="1400" b="1" dirty="0">
                <a:solidFill>
                  <a:schemeClr val="tx1">
                    <a:lumMod val="75000"/>
                    <a:lumOff val="25000"/>
                  </a:schemeClr>
                </a:solidFill>
                <a:latin typeface="Roboto" charset="0"/>
                <a:ea typeface="Roboto" charset="0"/>
                <a:cs typeface="Roboto" charset="0"/>
              </a:rPr>
              <a:t>Revise MRI</a:t>
            </a:r>
          </a:p>
        </p:txBody>
      </p:sp>
      <p:sp>
        <p:nvSpPr>
          <p:cNvPr id="2" name="Rectangle 1"/>
          <p:cNvSpPr/>
          <p:nvPr/>
        </p:nvSpPr>
        <p:spPr>
          <a:xfrm>
            <a:off x="6980903" y="2630150"/>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050316" y="2921000"/>
            <a:ext cx="2841681" cy="369332"/>
          </a:xfrm>
          <a:prstGeom prst="rect">
            <a:avLst/>
          </a:prstGeom>
          <a:noFill/>
        </p:spPr>
        <p:txBody>
          <a:bodyPr wrap="none" rtlCol="0">
            <a:spAutoFit/>
          </a:bodyPr>
          <a:lstStyle/>
          <a:p>
            <a:pPr algn="r"/>
            <a:r>
              <a:rPr lang="en-US" spc="600" dirty="0">
                <a:latin typeface="Roboto Light"/>
                <a:cs typeface="Roboto Light"/>
              </a:rPr>
              <a:t>ECHO TIME (TE)</a:t>
            </a:r>
          </a:p>
        </p:txBody>
      </p:sp>
    </p:spTree>
    <p:extLst>
      <p:ext uri="{BB962C8B-B14F-4D97-AF65-F5344CB8AC3E}">
        <p14:creationId xmlns:p14="http://schemas.microsoft.com/office/powerpoint/2010/main" val="1819022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3440344"/>
          </a:xfrm>
          <a:prstGeom prst="rect">
            <a:avLst/>
          </a:prstGeom>
          <a:gradFill flip="none" rotWithShape="1">
            <a:gsLst>
              <a:gs pos="1000">
                <a:srgbClr val="37333B">
                  <a:alpha val="94000"/>
                </a:srgbClr>
              </a:gs>
              <a:gs pos="100000">
                <a:srgbClr val="37333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48910" y="1274572"/>
            <a:ext cx="6894193" cy="1569660"/>
          </a:xfrm>
          <a:prstGeom prst="rect">
            <a:avLst/>
          </a:prstGeom>
          <a:noFill/>
        </p:spPr>
        <p:txBody>
          <a:bodyPr wrap="none" rtlCol="0">
            <a:spAutoFit/>
          </a:bodyPr>
          <a:lstStyle/>
          <a:p>
            <a:pPr algn="ctr"/>
            <a:r>
              <a:rPr lang="en-US" sz="4800" dirty="0">
                <a:solidFill>
                  <a:srgbClr val="FF9F1B"/>
                </a:solidFill>
                <a:latin typeface="Nexa Bold" charset="0"/>
                <a:ea typeface="Nexa Bold" charset="0"/>
                <a:cs typeface="Nexa Bold" charset="0"/>
              </a:rPr>
              <a:t>REPETITION TIME (TR) </a:t>
            </a:r>
          </a:p>
          <a:p>
            <a:pPr algn="ctr"/>
            <a:r>
              <a:rPr lang="en-US" sz="4800" dirty="0">
                <a:solidFill>
                  <a:schemeClr val="bg1"/>
                </a:solidFill>
                <a:latin typeface="Nexa Bold" charset="0"/>
                <a:ea typeface="Nexa Bold" charset="0"/>
                <a:cs typeface="Nexa Bold" charset="0"/>
              </a:rPr>
              <a:t>&amp; ECHO TIME (TE)</a:t>
            </a:r>
          </a:p>
        </p:txBody>
      </p:sp>
      <p:pic>
        <p:nvPicPr>
          <p:cNvPr id="17" name="Picture Placeholder 1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414" y="3429000"/>
            <a:ext cx="12181172" cy="3429000"/>
          </a:xfrm>
        </p:spPr>
      </p:pic>
      <p:sp>
        <p:nvSpPr>
          <p:cNvPr id="11" name="Rectangle 10"/>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80373" y="2351976"/>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009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0374" y="4029504"/>
            <a:ext cx="3731623" cy="2246769"/>
          </a:xfrm>
          <a:prstGeom prst="rect">
            <a:avLst/>
          </a:prstGeom>
        </p:spPr>
        <p:txBody>
          <a:bodyPr wrap="square">
            <a:spAutoFit/>
          </a:bodyPr>
          <a:lstStyle/>
          <a:p>
            <a:pPr algn="r"/>
            <a:r>
              <a:rPr lang="en-US" sz="2000" dirty="0">
                <a:latin typeface="Roboto"/>
                <a:cs typeface="Roboto"/>
              </a:rPr>
              <a:t>In inversion recovery, time between middle of </a:t>
            </a:r>
          </a:p>
          <a:p>
            <a:pPr algn="r"/>
            <a:r>
              <a:rPr lang="en-US" sz="2000" dirty="0">
                <a:latin typeface="Roboto"/>
                <a:cs typeface="Roboto"/>
              </a:rPr>
              <a:t>inverting (180°) RF pulse and middle of the subsequent exciting (90°) pulse to detect amount of longitudinal magnetization</a:t>
            </a:r>
          </a:p>
        </p:txBody>
      </p:sp>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a:solidFill>
                  <a:schemeClr val="tx1">
                    <a:lumMod val="75000"/>
                    <a:lumOff val="25000"/>
                  </a:schemeClr>
                </a:solidFill>
                <a:latin typeface="Nexa Bold" charset="0"/>
                <a:ea typeface="Nexa Bold" charset="0"/>
                <a:cs typeface="Nexa Bold" charset="0"/>
              </a:rPr>
              <a:t>PARAMETERS</a:t>
            </a:r>
            <a:endParaRPr lang="en-US" sz="4400" dirty="0">
              <a:solidFill>
                <a:schemeClr val="tx1">
                  <a:lumMod val="75000"/>
                  <a:lumOff val="25000"/>
                </a:schemeClr>
              </a:solidFill>
              <a:latin typeface="Nexa Bold" charset="0"/>
              <a:ea typeface="Nexa Bold" charset="0"/>
              <a:cs typeface="Nexa Bold" charset="0"/>
            </a:endParaRPr>
          </a:p>
        </p:txBody>
      </p:sp>
      <p:sp>
        <p:nvSpPr>
          <p:cNvPr id="17" name="TextBox 16"/>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2" name="Rectangle 1"/>
          <p:cNvSpPr/>
          <p:nvPr/>
        </p:nvSpPr>
        <p:spPr>
          <a:xfrm>
            <a:off x="6980903" y="2859582"/>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33612" y="2921000"/>
            <a:ext cx="3958385" cy="400110"/>
          </a:xfrm>
          <a:prstGeom prst="rect">
            <a:avLst/>
          </a:prstGeom>
          <a:noFill/>
        </p:spPr>
        <p:txBody>
          <a:bodyPr wrap="none" rtlCol="0">
            <a:spAutoFit/>
          </a:bodyPr>
          <a:lstStyle/>
          <a:p>
            <a:pPr algn="r"/>
            <a:r>
              <a:rPr lang="en-US" sz="2000" spc="600" dirty="0">
                <a:latin typeface="Roboto Light"/>
                <a:cs typeface="Roboto Light"/>
              </a:rPr>
              <a:t>INVERSION TIME (TI)</a:t>
            </a:r>
          </a:p>
        </p:txBody>
      </p:sp>
      <p:sp>
        <p:nvSpPr>
          <p:cNvPr id="9" name="Rectangle 8"/>
          <p:cNvSpPr/>
          <p:nvPr/>
        </p:nvSpPr>
        <p:spPr>
          <a:xfrm>
            <a:off x="1151146" y="6238179"/>
            <a:ext cx="3740851" cy="415498"/>
          </a:xfrm>
          <a:prstGeom prst="rect">
            <a:avLst/>
          </a:prstGeom>
        </p:spPr>
        <p:txBody>
          <a:bodyPr wrap="square">
            <a:spAutoFit/>
          </a:bodyPr>
          <a:lstStyle/>
          <a:p>
            <a:pPr algn="r"/>
            <a:r>
              <a:rPr lang="en-US" sz="1050" i="1" dirty="0">
                <a:solidFill>
                  <a:schemeClr val="tx1">
                    <a:lumMod val="75000"/>
                    <a:lumOff val="25000"/>
                  </a:schemeClr>
                </a:solidFill>
                <a:latin typeface="Roboto Thin" charset="0"/>
                <a:ea typeface="Roboto Thin" charset="0"/>
                <a:cs typeface="Roboto Thin" charset="0"/>
              </a:rPr>
              <a:t>- </a:t>
            </a:r>
            <a:r>
              <a:rPr lang="en-US" sz="1050" dirty="0" err="1">
                <a:solidFill>
                  <a:schemeClr val="tx1">
                    <a:lumMod val="75000"/>
                    <a:lumOff val="25000"/>
                  </a:schemeClr>
                </a:solidFill>
                <a:latin typeface="Roboto Light"/>
                <a:ea typeface="Roboto" charset="0"/>
                <a:cs typeface="Roboto Light"/>
              </a:rPr>
              <a:t>Hendrick</a:t>
            </a:r>
            <a:r>
              <a:rPr lang="en-US" sz="1050" dirty="0">
                <a:solidFill>
                  <a:schemeClr val="tx1">
                    <a:lumMod val="75000"/>
                    <a:lumOff val="25000"/>
                  </a:schemeClr>
                </a:solidFill>
                <a:latin typeface="Roboto Light"/>
                <a:ea typeface="Roboto" charset="0"/>
                <a:cs typeface="Roboto Light"/>
              </a:rPr>
              <a:t> RE (Ed). </a:t>
            </a:r>
            <a:r>
              <a:rPr lang="en-US" sz="1050" dirty="0">
                <a:solidFill>
                  <a:schemeClr val="tx1">
                    <a:lumMod val="75000"/>
                    <a:lumOff val="25000"/>
                  </a:schemeClr>
                </a:solidFill>
                <a:latin typeface="Roboto Light"/>
                <a:ea typeface="Roboto" charset="0"/>
                <a:cs typeface="Roboto Light"/>
                <a:hlinkClick r:id="rId3"/>
              </a:rPr>
              <a:t>Glossary of MR Terms (5</a:t>
            </a:r>
            <a:r>
              <a:rPr lang="en-US" sz="1050" baseline="30000" dirty="0">
                <a:solidFill>
                  <a:schemeClr val="tx1">
                    <a:lumMod val="75000"/>
                    <a:lumOff val="25000"/>
                  </a:schemeClr>
                </a:solidFill>
                <a:latin typeface="Roboto Light"/>
                <a:ea typeface="Roboto" charset="0"/>
                <a:cs typeface="Roboto Light"/>
                <a:hlinkClick r:id="rId3"/>
              </a:rPr>
              <a:t>th</a:t>
            </a:r>
            <a:r>
              <a:rPr lang="en-US" sz="1050" dirty="0">
                <a:solidFill>
                  <a:schemeClr val="tx1">
                    <a:lumMod val="75000"/>
                    <a:lumOff val="25000"/>
                  </a:schemeClr>
                </a:solidFill>
                <a:latin typeface="Roboto Light"/>
                <a:ea typeface="Roboto" charset="0"/>
                <a:cs typeface="Roboto Light"/>
                <a:hlinkClick r:id="rId3"/>
              </a:rPr>
              <a:t> Ed)</a:t>
            </a:r>
            <a:r>
              <a:rPr lang="en-US" sz="1050" dirty="0">
                <a:solidFill>
                  <a:schemeClr val="tx1">
                    <a:lumMod val="75000"/>
                    <a:lumOff val="25000"/>
                  </a:schemeClr>
                </a:solidFill>
                <a:latin typeface="Roboto Light"/>
                <a:ea typeface="Roboto" charset="0"/>
                <a:cs typeface="Roboto Light"/>
              </a:rPr>
              <a:t>. Reston, VA: American College of Radiology 2005 </a:t>
            </a:r>
          </a:p>
        </p:txBody>
      </p:sp>
    </p:spTree>
    <p:extLst>
      <p:ext uri="{BB962C8B-B14F-4D97-AF65-F5344CB8AC3E}">
        <p14:creationId xmlns:p14="http://schemas.microsoft.com/office/powerpoint/2010/main" val="218570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7250" r="25541"/>
          <a:stretch/>
        </p:blipFill>
        <p:spPr>
          <a:xfrm>
            <a:off x="2525441" y="1037044"/>
            <a:ext cx="7146742" cy="4863500"/>
          </a:xfrm>
        </p:spPr>
      </p:pic>
    </p:spTree>
    <p:extLst>
      <p:ext uri="{BB962C8B-B14F-4D97-AF65-F5344CB8AC3E}">
        <p14:creationId xmlns:p14="http://schemas.microsoft.com/office/powerpoint/2010/main" val="113199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a:solidFill>
                  <a:schemeClr val="tx1">
                    <a:lumMod val="75000"/>
                    <a:lumOff val="25000"/>
                  </a:schemeClr>
                </a:solidFill>
                <a:latin typeface="Nexa Bold" charset="0"/>
                <a:ea typeface="Nexa Bold" charset="0"/>
                <a:cs typeface="Nexa Bold" charset="0"/>
              </a:rPr>
              <a:t>PARAMETERS</a:t>
            </a:r>
            <a:endParaRPr lang="en-US" sz="4400" dirty="0">
              <a:solidFill>
                <a:schemeClr val="tx1">
                  <a:lumMod val="75000"/>
                  <a:lumOff val="25000"/>
                </a:schemeClr>
              </a:solidFill>
              <a:latin typeface="Nexa Bold" charset="0"/>
              <a:ea typeface="Nexa Bold" charset="0"/>
              <a:cs typeface="Nexa Bold" charset="0"/>
            </a:endParaRPr>
          </a:p>
        </p:txBody>
      </p:sp>
      <p:sp>
        <p:nvSpPr>
          <p:cNvPr id="17" name="TextBox 16"/>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8" name="Rectangle 17"/>
          <p:cNvSpPr/>
          <p:nvPr/>
        </p:nvSpPr>
        <p:spPr>
          <a:xfrm>
            <a:off x="738349" y="3995056"/>
            <a:ext cx="4153648" cy="2246769"/>
          </a:xfrm>
          <a:prstGeom prst="rect">
            <a:avLst/>
          </a:prstGeom>
        </p:spPr>
        <p:txBody>
          <a:bodyPr wrap="square">
            <a:spAutoFit/>
          </a:bodyPr>
          <a:lstStyle/>
          <a:p>
            <a:pPr algn="r"/>
            <a:r>
              <a:rPr lang="en-US" sz="2000" dirty="0"/>
              <a:t>The rectangular region superimposed over the human body over which MRI data are acquired. Its dimensions are specified in length in each in-plane direction and are controlled by the  application of frequency encode and phase-encode gradients. </a:t>
            </a:r>
          </a:p>
        </p:txBody>
      </p:sp>
      <p:sp>
        <p:nvSpPr>
          <p:cNvPr id="2" name="Rectangle 1"/>
          <p:cNvSpPr/>
          <p:nvPr/>
        </p:nvSpPr>
        <p:spPr>
          <a:xfrm>
            <a:off x="9258710" y="2277840"/>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2572" y="2921000"/>
            <a:ext cx="3979425" cy="400110"/>
          </a:xfrm>
          <a:prstGeom prst="rect">
            <a:avLst/>
          </a:prstGeom>
          <a:noFill/>
        </p:spPr>
        <p:txBody>
          <a:bodyPr wrap="none" rtlCol="0">
            <a:spAutoFit/>
          </a:bodyPr>
          <a:lstStyle/>
          <a:p>
            <a:pPr algn="r"/>
            <a:r>
              <a:rPr lang="en-US" sz="2000" spc="600" dirty="0">
                <a:latin typeface="Roboto Light"/>
                <a:cs typeface="Roboto Light"/>
              </a:rPr>
              <a:t>FIELD OF VIEW (FOV)</a:t>
            </a:r>
          </a:p>
        </p:txBody>
      </p:sp>
      <p:sp>
        <p:nvSpPr>
          <p:cNvPr id="8" name="Rectangle 7"/>
          <p:cNvSpPr/>
          <p:nvPr/>
        </p:nvSpPr>
        <p:spPr>
          <a:xfrm>
            <a:off x="1151146" y="6303963"/>
            <a:ext cx="3740851" cy="415498"/>
          </a:xfrm>
          <a:prstGeom prst="rect">
            <a:avLst/>
          </a:prstGeom>
        </p:spPr>
        <p:txBody>
          <a:bodyPr wrap="square">
            <a:spAutoFit/>
          </a:bodyPr>
          <a:lstStyle/>
          <a:p>
            <a:pPr algn="r"/>
            <a:r>
              <a:rPr lang="en-US" sz="1050" i="1" dirty="0">
                <a:solidFill>
                  <a:schemeClr val="tx1">
                    <a:lumMod val="75000"/>
                    <a:lumOff val="25000"/>
                  </a:schemeClr>
                </a:solidFill>
                <a:latin typeface="Roboto Thin" charset="0"/>
                <a:ea typeface="Roboto Thin" charset="0"/>
                <a:cs typeface="Roboto Thin" charset="0"/>
              </a:rPr>
              <a:t>- </a:t>
            </a:r>
            <a:r>
              <a:rPr lang="en-US" sz="1050" dirty="0" err="1">
                <a:solidFill>
                  <a:schemeClr val="tx1">
                    <a:lumMod val="75000"/>
                    <a:lumOff val="25000"/>
                  </a:schemeClr>
                </a:solidFill>
                <a:latin typeface="Roboto Light"/>
                <a:ea typeface="Roboto" charset="0"/>
                <a:cs typeface="Roboto Light"/>
              </a:rPr>
              <a:t>Hendrick</a:t>
            </a:r>
            <a:r>
              <a:rPr lang="en-US" sz="1050" dirty="0">
                <a:solidFill>
                  <a:schemeClr val="tx1">
                    <a:lumMod val="75000"/>
                    <a:lumOff val="25000"/>
                  </a:schemeClr>
                </a:solidFill>
                <a:latin typeface="Roboto Light"/>
                <a:ea typeface="Roboto" charset="0"/>
                <a:cs typeface="Roboto Light"/>
              </a:rPr>
              <a:t> RE (Ed). </a:t>
            </a:r>
            <a:r>
              <a:rPr lang="en-US" sz="1050" dirty="0">
                <a:solidFill>
                  <a:schemeClr val="tx1">
                    <a:lumMod val="75000"/>
                    <a:lumOff val="25000"/>
                  </a:schemeClr>
                </a:solidFill>
                <a:latin typeface="Roboto Light"/>
                <a:ea typeface="Roboto" charset="0"/>
                <a:cs typeface="Roboto Light"/>
                <a:hlinkClick r:id="rId3"/>
              </a:rPr>
              <a:t>Glossary of MR Terms (5</a:t>
            </a:r>
            <a:r>
              <a:rPr lang="en-US" sz="1050" baseline="30000" dirty="0">
                <a:solidFill>
                  <a:schemeClr val="tx1">
                    <a:lumMod val="75000"/>
                    <a:lumOff val="25000"/>
                  </a:schemeClr>
                </a:solidFill>
                <a:latin typeface="Roboto Light"/>
                <a:ea typeface="Roboto" charset="0"/>
                <a:cs typeface="Roboto Light"/>
                <a:hlinkClick r:id="rId3"/>
              </a:rPr>
              <a:t>th</a:t>
            </a:r>
            <a:r>
              <a:rPr lang="en-US" sz="1050" dirty="0">
                <a:solidFill>
                  <a:schemeClr val="tx1">
                    <a:lumMod val="75000"/>
                    <a:lumOff val="25000"/>
                  </a:schemeClr>
                </a:solidFill>
                <a:latin typeface="Roboto Light"/>
                <a:ea typeface="Roboto" charset="0"/>
                <a:cs typeface="Roboto Light"/>
                <a:hlinkClick r:id="rId3"/>
              </a:rPr>
              <a:t> Ed)</a:t>
            </a:r>
            <a:r>
              <a:rPr lang="en-US" sz="1050" dirty="0">
                <a:solidFill>
                  <a:schemeClr val="tx1">
                    <a:lumMod val="75000"/>
                    <a:lumOff val="25000"/>
                  </a:schemeClr>
                </a:solidFill>
                <a:latin typeface="Roboto Light"/>
                <a:ea typeface="Roboto" charset="0"/>
                <a:cs typeface="Roboto Light"/>
              </a:rPr>
              <a:t>. Reston, VA: American College of Radiology 2005 </a:t>
            </a:r>
          </a:p>
        </p:txBody>
      </p:sp>
    </p:spTree>
    <p:extLst>
      <p:ext uri="{BB962C8B-B14F-4D97-AF65-F5344CB8AC3E}">
        <p14:creationId xmlns:p14="http://schemas.microsoft.com/office/powerpoint/2010/main" val="73161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TRUCT0005_layout.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222" r="-9222"/>
          <a:stretch>
            <a:fillRect/>
          </a:stretch>
        </p:blipFill>
        <p:spPr/>
      </p:pic>
      <p:pic>
        <p:nvPicPr>
          <p:cNvPr id="4" name="Picture Placeholder 2" descr="STRUCT0002_layout.png"/>
          <p:cNvPicPr>
            <a:picLocks noChangeAspect="1"/>
          </p:cNvPicPr>
          <p:nvPr/>
        </p:nvPicPr>
        <p:blipFill>
          <a:blip r:embed="rId3">
            <a:extLst>
              <a:ext uri="{28A0092B-C50C-407E-A947-70E740481C1C}">
                <a14:useLocalDpi xmlns:a14="http://schemas.microsoft.com/office/drawing/2010/main" val="0"/>
              </a:ext>
            </a:extLst>
          </a:blip>
          <a:srcRect l="-9222" r="-9222"/>
          <a:stretch>
            <a:fillRect/>
          </a:stretch>
        </p:blipFill>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pic>
    </p:spTree>
    <p:extLst>
      <p:ext uri="{BB962C8B-B14F-4D97-AF65-F5344CB8AC3E}">
        <p14:creationId xmlns:p14="http://schemas.microsoft.com/office/powerpoint/2010/main" val="1395670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91963" y="1460122"/>
            <a:ext cx="6096000" cy="3970318"/>
          </a:xfrm>
          <a:prstGeom prst="rect">
            <a:avLst/>
          </a:prstGeom>
        </p:spPr>
        <p:txBody>
          <a:bodyPr>
            <a:spAutoFit/>
          </a:bodyPr>
          <a:lstStyle/>
          <a:p>
            <a:r>
              <a:rPr lang="en-US" dirty="0">
                <a:latin typeface="Courier"/>
                <a:cs typeface="Courier"/>
              </a:rPr>
              <a:t>$ </a:t>
            </a:r>
            <a:r>
              <a:rPr lang="en-US" dirty="0" err="1">
                <a:solidFill>
                  <a:srgbClr val="0082FF"/>
                </a:solidFill>
                <a:latin typeface="Courier"/>
                <a:cs typeface="Courier"/>
              </a:rPr>
              <a:t>fslinfo</a:t>
            </a:r>
            <a:r>
              <a:rPr lang="en-US" dirty="0">
                <a:solidFill>
                  <a:srgbClr val="0082FF"/>
                </a:solidFill>
                <a:latin typeface="Courier"/>
                <a:cs typeface="Courier"/>
              </a:rPr>
              <a:t> STRUCT0000.nii.gz </a:t>
            </a:r>
          </a:p>
          <a:p>
            <a:r>
              <a:rPr lang="en-US" dirty="0" err="1">
                <a:latin typeface="Courier"/>
                <a:cs typeface="Courier"/>
              </a:rPr>
              <a:t>data_type</a:t>
            </a:r>
            <a:r>
              <a:rPr lang="en-US" dirty="0">
                <a:latin typeface="Courier"/>
                <a:cs typeface="Courier"/>
              </a:rPr>
              <a:t>      INT16</a:t>
            </a:r>
          </a:p>
          <a:p>
            <a:r>
              <a:rPr lang="en-US" dirty="0">
                <a:latin typeface="Courier"/>
                <a:cs typeface="Courier"/>
              </a:rPr>
              <a:t>dim1           256</a:t>
            </a:r>
          </a:p>
          <a:p>
            <a:r>
              <a:rPr lang="en-US" dirty="0">
                <a:latin typeface="Courier"/>
                <a:cs typeface="Courier"/>
              </a:rPr>
              <a:t>dim2           256</a:t>
            </a:r>
          </a:p>
          <a:p>
            <a:r>
              <a:rPr lang="en-US" dirty="0">
                <a:latin typeface="Courier"/>
                <a:cs typeface="Courier"/>
              </a:rPr>
              <a:t>dim3           256</a:t>
            </a:r>
          </a:p>
          <a:p>
            <a:r>
              <a:rPr lang="en-US" dirty="0">
                <a:latin typeface="Courier"/>
                <a:cs typeface="Courier"/>
              </a:rPr>
              <a:t>dim4           1</a:t>
            </a:r>
          </a:p>
          <a:p>
            <a:r>
              <a:rPr lang="pl-PL" dirty="0" err="1">
                <a:latin typeface="Courier"/>
                <a:cs typeface="Courier"/>
              </a:rPr>
              <a:t>datatype</a:t>
            </a:r>
            <a:r>
              <a:rPr lang="pl-PL" dirty="0">
                <a:latin typeface="Courier"/>
                <a:cs typeface="Courier"/>
              </a:rPr>
              <a:t>       4</a:t>
            </a:r>
          </a:p>
          <a:p>
            <a:r>
              <a:rPr lang="pl-PL" dirty="0">
                <a:latin typeface="Courier"/>
                <a:cs typeface="Courier"/>
              </a:rPr>
              <a:t>pixdim1        0.900000</a:t>
            </a:r>
          </a:p>
          <a:p>
            <a:r>
              <a:rPr lang="pl-PL" dirty="0">
                <a:latin typeface="Courier"/>
                <a:cs typeface="Courier"/>
              </a:rPr>
              <a:t>pixdim2        0.900000</a:t>
            </a:r>
          </a:p>
          <a:p>
            <a:r>
              <a:rPr lang="pl-PL" dirty="0">
                <a:latin typeface="Courier"/>
                <a:cs typeface="Courier"/>
              </a:rPr>
              <a:t>pixdim3        0.900000</a:t>
            </a:r>
          </a:p>
          <a:p>
            <a:r>
              <a:rPr lang="pl-PL" dirty="0">
                <a:latin typeface="Courier"/>
                <a:cs typeface="Courier"/>
              </a:rPr>
              <a:t>pixdim4        1.000000</a:t>
            </a:r>
          </a:p>
          <a:p>
            <a:r>
              <a:rPr lang="fr-FR" dirty="0" err="1">
                <a:latin typeface="Courier"/>
                <a:cs typeface="Courier"/>
              </a:rPr>
              <a:t>cal_max</a:t>
            </a:r>
            <a:r>
              <a:rPr lang="fr-FR" dirty="0">
                <a:latin typeface="Courier"/>
                <a:cs typeface="Courier"/>
              </a:rPr>
              <a:t>        928.0000</a:t>
            </a:r>
          </a:p>
          <a:p>
            <a:r>
              <a:rPr lang="fi-FI" dirty="0" err="1">
                <a:latin typeface="Courier"/>
                <a:cs typeface="Courier"/>
              </a:rPr>
              <a:t>cal_min</a:t>
            </a:r>
            <a:r>
              <a:rPr lang="fi-FI" dirty="0">
                <a:latin typeface="Courier"/>
                <a:cs typeface="Courier"/>
              </a:rPr>
              <a:t>        0.0000</a:t>
            </a:r>
          </a:p>
          <a:p>
            <a:r>
              <a:rPr lang="fi-FI" dirty="0" err="1">
                <a:latin typeface="Courier"/>
                <a:cs typeface="Courier"/>
              </a:rPr>
              <a:t>file_type</a:t>
            </a:r>
            <a:r>
              <a:rPr lang="fi-FI" dirty="0">
                <a:latin typeface="Courier"/>
                <a:cs typeface="Courier"/>
              </a:rPr>
              <a:t>      NIFTI-1+</a:t>
            </a:r>
            <a:endParaRPr lang="en-US" dirty="0">
              <a:latin typeface="Courier"/>
              <a:cs typeface="Courier"/>
            </a:endParaRPr>
          </a:p>
        </p:txBody>
      </p:sp>
      <p:sp>
        <p:nvSpPr>
          <p:cNvPr id="6" name="Rectangle 5"/>
          <p:cNvSpPr/>
          <p:nvPr/>
        </p:nvSpPr>
        <p:spPr>
          <a:xfrm>
            <a:off x="6491963" y="2116415"/>
            <a:ext cx="2708010" cy="797726"/>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395446" y="2328057"/>
            <a:ext cx="1625521" cy="369332"/>
          </a:xfrm>
          <a:prstGeom prst="rect">
            <a:avLst/>
          </a:prstGeom>
          <a:noFill/>
        </p:spPr>
        <p:txBody>
          <a:bodyPr wrap="none" rtlCol="0">
            <a:spAutoFit/>
          </a:bodyPr>
          <a:lstStyle/>
          <a:p>
            <a:r>
              <a:rPr lang="en-US" dirty="0">
                <a:solidFill>
                  <a:srgbClr val="FF9F1B"/>
                </a:solidFill>
                <a:latin typeface="Nexa"/>
                <a:cs typeface="Nexa"/>
              </a:rPr>
              <a:t>MATRIX SIZE</a:t>
            </a:r>
          </a:p>
        </p:txBody>
      </p:sp>
      <p:pic>
        <p:nvPicPr>
          <p:cNvPr id="8" name="Picture Placeholder 3" descr="pediatric_head_RESEARCH-BHBEP_20160907135837745_5 2.pdf"/>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3513" r="-3513"/>
          <a:stretch>
            <a:fillRect/>
          </a:stretch>
        </p:blipFill>
        <p:spPr>
          <a:xfrm>
            <a:off x="-11112" y="481099"/>
            <a:ext cx="6096000" cy="8060268"/>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pic>
      <p:sp>
        <p:nvSpPr>
          <p:cNvPr id="9" name="Rectangle 8"/>
          <p:cNvSpPr/>
          <p:nvPr/>
        </p:nvSpPr>
        <p:spPr>
          <a:xfrm>
            <a:off x="3151598" y="2277840"/>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91962" y="3455988"/>
            <a:ext cx="3375619" cy="841964"/>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930582" y="3362911"/>
            <a:ext cx="1928733" cy="1754327"/>
          </a:xfrm>
          <a:prstGeom prst="rect">
            <a:avLst/>
          </a:prstGeom>
          <a:noFill/>
        </p:spPr>
        <p:txBody>
          <a:bodyPr wrap="none" rtlCol="0">
            <a:spAutoFit/>
          </a:bodyPr>
          <a:lstStyle/>
          <a:p>
            <a:r>
              <a:rPr lang="en-US" dirty="0">
                <a:solidFill>
                  <a:srgbClr val="FF9F1B"/>
                </a:solidFill>
                <a:latin typeface="Nexa"/>
                <a:cs typeface="Nexa"/>
              </a:rPr>
              <a:t>x    =  </a:t>
            </a:r>
            <a:r>
              <a:rPr lang="en-US" dirty="0" err="1">
                <a:solidFill>
                  <a:srgbClr val="FF9F1B"/>
                </a:solidFill>
                <a:latin typeface="Nexa"/>
                <a:cs typeface="Nexa"/>
              </a:rPr>
              <a:t>FOV</a:t>
            </a:r>
            <a:r>
              <a:rPr lang="en-US" baseline="-25000" dirty="0" err="1">
                <a:solidFill>
                  <a:srgbClr val="FF9F1B"/>
                </a:solidFill>
                <a:latin typeface="Nexa"/>
                <a:cs typeface="Nexa"/>
              </a:rPr>
              <a:t>x</a:t>
            </a:r>
            <a:r>
              <a:rPr lang="en-US" dirty="0">
                <a:solidFill>
                  <a:srgbClr val="FF9F1B"/>
                </a:solidFill>
                <a:latin typeface="Nexa"/>
                <a:cs typeface="Nexa"/>
              </a:rPr>
              <a:t>/</a:t>
            </a:r>
            <a:r>
              <a:rPr lang="en-US" dirty="0" err="1">
                <a:solidFill>
                  <a:srgbClr val="FF9F1B"/>
                </a:solidFill>
                <a:latin typeface="Nexa"/>
                <a:cs typeface="Nexa"/>
              </a:rPr>
              <a:t>N</a:t>
            </a:r>
            <a:r>
              <a:rPr lang="en-US" baseline="-25000" dirty="0" err="1">
                <a:solidFill>
                  <a:srgbClr val="FF9F1B"/>
                </a:solidFill>
                <a:latin typeface="Nexa"/>
                <a:cs typeface="Nexa"/>
              </a:rPr>
              <a:t>x</a:t>
            </a:r>
            <a:endParaRPr lang="en-US" baseline="-25000" dirty="0">
              <a:solidFill>
                <a:srgbClr val="FF9F1B"/>
              </a:solidFill>
              <a:latin typeface="Nexa"/>
              <a:cs typeface="Nexa"/>
            </a:endParaRPr>
          </a:p>
          <a:p>
            <a:r>
              <a:rPr lang="en-US" dirty="0">
                <a:solidFill>
                  <a:srgbClr val="FF9F1B"/>
                </a:solidFill>
                <a:latin typeface="Nexa"/>
                <a:cs typeface="Nexa"/>
              </a:rPr>
              <a:t>y    =  </a:t>
            </a:r>
            <a:r>
              <a:rPr lang="en-US" dirty="0" err="1">
                <a:solidFill>
                  <a:srgbClr val="FF9F1B"/>
                </a:solidFill>
                <a:latin typeface="Nexa"/>
                <a:cs typeface="Nexa"/>
              </a:rPr>
              <a:t>FOV</a:t>
            </a:r>
            <a:r>
              <a:rPr lang="en-US" baseline="-25000" dirty="0" err="1">
                <a:solidFill>
                  <a:srgbClr val="FF9F1B"/>
                </a:solidFill>
                <a:latin typeface="Nexa"/>
                <a:cs typeface="Nexa"/>
              </a:rPr>
              <a:t>y</a:t>
            </a:r>
            <a:r>
              <a:rPr lang="en-US" dirty="0">
                <a:solidFill>
                  <a:srgbClr val="FF9F1B"/>
                </a:solidFill>
                <a:latin typeface="Nexa"/>
                <a:cs typeface="Nexa"/>
              </a:rPr>
              <a:t>/</a:t>
            </a:r>
            <a:r>
              <a:rPr lang="en-US" dirty="0" err="1">
                <a:solidFill>
                  <a:srgbClr val="FF9F1B"/>
                </a:solidFill>
                <a:latin typeface="Nexa"/>
                <a:cs typeface="Nexa"/>
              </a:rPr>
              <a:t>N</a:t>
            </a:r>
            <a:r>
              <a:rPr lang="en-US" baseline="-25000" dirty="0" err="1">
                <a:solidFill>
                  <a:srgbClr val="FF9F1B"/>
                </a:solidFill>
                <a:latin typeface="Nexa"/>
                <a:cs typeface="Nexa"/>
              </a:rPr>
              <a:t>y</a:t>
            </a:r>
            <a:endParaRPr lang="en-US" baseline="-25000" dirty="0">
              <a:solidFill>
                <a:srgbClr val="FF9F1B"/>
              </a:solidFill>
              <a:latin typeface="Nexa"/>
              <a:cs typeface="Nexa"/>
            </a:endParaRPr>
          </a:p>
          <a:p>
            <a:r>
              <a:rPr lang="en-US" dirty="0">
                <a:solidFill>
                  <a:srgbClr val="FF9F1B"/>
                </a:solidFill>
                <a:latin typeface="Nexa"/>
                <a:cs typeface="Nexa"/>
              </a:rPr>
              <a:t>z</a:t>
            </a:r>
            <a:r>
              <a:rPr lang="en-US" baseline="-25000" dirty="0">
                <a:solidFill>
                  <a:srgbClr val="FF9F1B"/>
                </a:solidFill>
                <a:latin typeface="Nexa"/>
                <a:cs typeface="Nexa"/>
              </a:rPr>
              <a:t>3D</a:t>
            </a:r>
            <a:r>
              <a:rPr lang="en-US" dirty="0">
                <a:solidFill>
                  <a:srgbClr val="FF9F1B"/>
                </a:solidFill>
                <a:latin typeface="Nexa"/>
                <a:cs typeface="Nexa"/>
              </a:rPr>
              <a:t> =  </a:t>
            </a:r>
            <a:r>
              <a:rPr lang="en-US" dirty="0" err="1">
                <a:solidFill>
                  <a:srgbClr val="FF9F1B"/>
                </a:solidFill>
                <a:latin typeface="Nexa"/>
                <a:cs typeface="Nexa"/>
              </a:rPr>
              <a:t>FOV</a:t>
            </a:r>
            <a:r>
              <a:rPr lang="en-US" baseline="-25000" dirty="0" err="1">
                <a:solidFill>
                  <a:srgbClr val="FF9F1B"/>
                </a:solidFill>
                <a:latin typeface="Nexa"/>
                <a:cs typeface="Nexa"/>
              </a:rPr>
              <a:t>z</a:t>
            </a:r>
            <a:r>
              <a:rPr lang="en-US" dirty="0">
                <a:solidFill>
                  <a:srgbClr val="FF9F1B"/>
                </a:solidFill>
                <a:latin typeface="Nexa"/>
                <a:cs typeface="Nexa"/>
              </a:rPr>
              <a:t>/</a:t>
            </a:r>
            <a:r>
              <a:rPr lang="en-US" dirty="0" err="1">
                <a:solidFill>
                  <a:srgbClr val="FF9F1B"/>
                </a:solidFill>
                <a:latin typeface="Nexa"/>
                <a:cs typeface="Nexa"/>
              </a:rPr>
              <a:t>N</a:t>
            </a:r>
            <a:r>
              <a:rPr lang="en-US" baseline="-25000" dirty="0" err="1">
                <a:solidFill>
                  <a:srgbClr val="FF9F1B"/>
                </a:solidFill>
                <a:latin typeface="Nexa"/>
                <a:cs typeface="Nexa"/>
              </a:rPr>
              <a:t>z</a:t>
            </a:r>
            <a:r>
              <a:rPr lang="en-US" dirty="0">
                <a:solidFill>
                  <a:srgbClr val="FF9F1B"/>
                </a:solidFill>
                <a:latin typeface="Nexa"/>
                <a:cs typeface="Nexa"/>
              </a:rPr>
              <a:t> </a:t>
            </a:r>
          </a:p>
          <a:p>
            <a:endParaRPr lang="en-US" dirty="0">
              <a:solidFill>
                <a:srgbClr val="FF9F1B"/>
              </a:solidFill>
              <a:latin typeface="Nexa"/>
              <a:cs typeface="Nexa"/>
            </a:endParaRPr>
          </a:p>
          <a:p>
            <a:r>
              <a:rPr lang="en-US" dirty="0">
                <a:solidFill>
                  <a:srgbClr val="FF9F1B"/>
                </a:solidFill>
                <a:latin typeface="Nexa"/>
                <a:cs typeface="Nexa"/>
              </a:rPr>
              <a:t>z</a:t>
            </a:r>
            <a:r>
              <a:rPr lang="en-US" baseline="-25000" dirty="0">
                <a:solidFill>
                  <a:srgbClr val="FF9F1B"/>
                </a:solidFill>
                <a:latin typeface="Nexa"/>
                <a:cs typeface="Nexa"/>
              </a:rPr>
              <a:t>2D</a:t>
            </a:r>
            <a:r>
              <a:rPr lang="en-US" dirty="0">
                <a:solidFill>
                  <a:srgbClr val="FF9F1B"/>
                </a:solidFill>
                <a:latin typeface="Nexa"/>
                <a:cs typeface="Nexa"/>
              </a:rPr>
              <a:t> = slice </a:t>
            </a:r>
          </a:p>
          <a:p>
            <a:r>
              <a:rPr lang="en-US" dirty="0">
                <a:solidFill>
                  <a:srgbClr val="FF9F1B"/>
                </a:solidFill>
                <a:latin typeface="Nexa"/>
                <a:cs typeface="Nexa"/>
              </a:rPr>
              <a:t>            thickness</a:t>
            </a:r>
          </a:p>
        </p:txBody>
      </p:sp>
      <p:sp>
        <p:nvSpPr>
          <p:cNvPr id="12" name="TextBox 11"/>
          <p:cNvSpPr txBox="1"/>
          <p:nvPr/>
        </p:nvSpPr>
        <p:spPr>
          <a:xfrm>
            <a:off x="9930582" y="3004126"/>
            <a:ext cx="2324419" cy="369332"/>
          </a:xfrm>
          <a:prstGeom prst="rect">
            <a:avLst/>
          </a:prstGeom>
          <a:noFill/>
        </p:spPr>
        <p:txBody>
          <a:bodyPr wrap="square" rtlCol="0">
            <a:spAutoFit/>
          </a:bodyPr>
          <a:lstStyle/>
          <a:p>
            <a:r>
              <a:rPr lang="en-US" dirty="0">
                <a:solidFill>
                  <a:srgbClr val="FF9F1B"/>
                </a:solidFill>
              </a:rPr>
              <a:t>VOXEL DIMENSIONS</a:t>
            </a:r>
          </a:p>
        </p:txBody>
      </p:sp>
    </p:spTree>
    <p:extLst>
      <p:ext uri="{BB962C8B-B14F-4D97-AF65-F5344CB8AC3E}">
        <p14:creationId xmlns:p14="http://schemas.microsoft.com/office/powerpoint/2010/main" val="2608237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diatric_head_RESEARCH-BHBEP_20160907135837745_5 2.pd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13" r="-3513"/>
          <a:stretch>
            <a:fillRect/>
          </a:stretch>
        </p:blipFill>
        <p:spPr>
          <a:xfrm>
            <a:off x="6096000" y="481099"/>
            <a:ext cx="6096000" cy="8060268"/>
          </a:xfrm>
        </p:spPr>
      </p:pic>
      <p:sp>
        <p:nvSpPr>
          <p:cNvPr id="15" name="TextBox 14"/>
          <p:cNvSpPr txBox="1"/>
          <p:nvPr/>
        </p:nvSpPr>
        <p:spPr>
          <a:xfrm>
            <a:off x="738348" y="995832"/>
            <a:ext cx="415364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MRI</a:t>
            </a:r>
            <a:endParaRPr lang="en-US" sz="4400" dirty="0">
              <a:solidFill>
                <a:schemeClr val="tx1">
                  <a:lumMod val="75000"/>
                  <a:lumOff val="25000"/>
                </a:schemeClr>
              </a:solidFill>
              <a:latin typeface="Nexa Bold" charset="0"/>
              <a:ea typeface="Nexa Bold" charset="0"/>
              <a:cs typeface="Nexa Bold" charset="0"/>
            </a:endParaRPr>
          </a:p>
          <a:p>
            <a:pPr algn="r"/>
            <a:r>
              <a:rPr lang="en-US" sz="4400">
                <a:solidFill>
                  <a:schemeClr val="tx1">
                    <a:lumMod val="75000"/>
                    <a:lumOff val="25000"/>
                  </a:schemeClr>
                </a:solidFill>
                <a:latin typeface="Nexa Bold" charset="0"/>
                <a:ea typeface="Nexa Bold" charset="0"/>
                <a:cs typeface="Nexa Bold" charset="0"/>
              </a:rPr>
              <a:t>PARAMETERS</a:t>
            </a:r>
            <a:endParaRPr lang="en-US" sz="4400" dirty="0">
              <a:solidFill>
                <a:schemeClr val="tx1">
                  <a:lumMod val="75000"/>
                  <a:lumOff val="25000"/>
                </a:schemeClr>
              </a:solidFill>
              <a:latin typeface="Nexa Bold" charset="0"/>
              <a:ea typeface="Nexa Bold" charset="0"/>
              <a:cs typeface="Nexa Bold" charset="0"/>
            </a:endParaRPr>
          </a:p>
        </p:txBody>
      </p:sp>
      <p:sp>
        <p:nvSpPr>
          <p:cNvPr id="17" name="TextBox 16"/>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8" name="Rectangle 17"/>
          <p:cNvSpPr/>
          <p:nvPr/>
        </p:nvSpPr>
        <p:spPr>
          <a:xfrm>
            <a:off x="1160374" y="3995056"/>
            <a:ext cx="3731623" cy="2554545"/>
          </a:xfrm>
          <a:prstGeom prst="rect">
            <a:avLst/>
          </a:prstGeom>
        </p:spPr>
        <p:txBody>
          <a:bodyPr wrap="square">
            <a:spAutoFit/>
          </a:bodyPr>
          <a:lstStyle/>
          <a:p>
            <a:pPr algn="r"/>
            <a:r>
              <a:rPr lang="en-US" sz="2000" dirty="0">
                <a:latin typeface="Roboto"/>
                <a:cs typeface="Roboto"/>
              </a:rPr>
              <a:t>The thickness of a slice. As the slice profile may not be sharp edged, a criterion such as the distance between the points at half the sensitivity of the maximum (FWHM) or the equivalent  rectangular width may be useful. </a:t>
            </a:r>
          </a:p>
        </p:txBody>
      </p:sp>
      <p:sp>
        <p:nvSpPr>
          <p:cNvPr id="2" name="Rectangle 1"/>
          <p:cNvSpPr/>
          <p:nvPr/>
        </p:nvSpPr>
        <p:spPr>
          <a:xfrm>
            <a:off x="9258710" y="2408944"/>
            <a:ext cx="2040194" cy="114709"/>
          </a:xfrm>
          <a:prstGeom prst="rect">
            <a:avLst/>
          </a:prstGeom>
          <a:noFill/>
          <a:ln w="28575"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39797" y="2921000"/>
            <a:ext cx="3352200" cy="400110"/>
          </a:xfrm>
          <a:prstGeom prst="rect">
            <a:avLst/>
          </a:prstGeom>
          <a:noFill/>
        </p:spPr>
        <p:txBody>
          <a:bodyPr wrap="none" rtlCol="0">
            <a:spAutoFit/>
          </a:bodyPr>
          <a:lstStyle/>
          <a:p>
            <a:pPr algn="r"/>
            <a:r>
              <a:rPr lang="en-US" sz="2000" spc="600" dirty="0">
                <a:latin typeface="Roboto Light"/>
                <a:cs typeface="Roboto Light"/>
              </a:rPr>
              <a:t>SLICE THICKNESS</a:t>
            </a:r>
          </a:p>
        </p:txBody>
      </p:sp>
      <p:sp>
        <p:nvSpPr>
          <p:cNvPr id="8" name="Rectangle 7"/>
          <p:cNvSpPr/>
          <p:nvPr/>
        </p:nvSpPr>
        <p:spPr>
          <a:xfrm>
            <a:off x="1151146" y="6442502"/>
            <a:ext cx="3740851" cy="415498"/>
          </a:xfrm>
          <a:prstGeom prst="rect">
            <a:avLst/>
          </a:prstGeom>
        </p:spPr>
        <p:txBody>
          <a:bodyPr wrap="square">
            <a:spAutoFit/>
          </a:bodyPr>
          <a:lstStyle/>
          <a:p>
            <a:pPr algn="r"/>
            <a:r>
              <a:rPr lang="en-US" sz="1050" i="1" dirty="0">
                <a:solidFill>
                  <a:schemeClr val="tx1">
                    <a:lumMod val="75000"/>
                    <a:lumOff val="25000"/>
                  </a:schemeClr>
                </a:solidFill>
                <a:latin typeface="Roboto Thin" charset="0"/>
                <a:ea typeface="Roboto Thin" charset="0"/>
                <a:cs typeface="Roboto Thin" charset="0"/>
              </a:rPr>
              <a:t>- </a:t>
            </a:r>
            <a:r>
              <a:rPr lang="en-US" sz="1050" dirty="0" err="1">
                <a:solidFill>
                  <a:schemeClr val="tx1">
                    <a:lumMod val="75000"/>
                    <a:lumOff val="25000"/>
                  </a:schemeClr>
                </a:solidFill>
                <a:latin typeface="Roboto Light"/>
                <a:ea typeface="Roboto" charset="0"/>
                <a:cs typeface="Roboto Light"/>
              </a:rPr>
              <a:t>Hendrick</a:t>
            </a:r>
            <a:r>
              <a:rPr lang="en-US" sz="1050" dirty="0">
                <a:solidFill>
                  <a:schemeClr val="tx1">
                    <a:lumMod val="75000"/>
                    <a:lumOff val="25000"/>
                  </a:schemeClr>
                </a:solidFill>
                <a:latin typeface="Roboto Light"/>
                <a:ea typeface="Roboto" charset="0"/>
                <a:cs typeface="Roboto Light"/>
              </a:rPr>
              <a:t> RE (Ed). </a:t>
            </a:r>
            <a:r>
              <a:rPr lang="en-US" sz="1050" dirty="0">
                <a:solidFill>
                  <a:schemeClr val="tx1">
                    <a:lumMod val="75000"/>
                    <a:lumOff val="25000"/>
                  </a:schemeClr>
                </a:solidFill>
                <a:latin typeface="Roboto Light"/>
                <a:ea typeface="Roboto" charset="0"/>
                <a:cs typeface="Roboto Light"/>
                <a:hlinkClick r:id="rId3"/>
              </a:rPr>
              <a:t>Glossary of MR Terms (5</a:t>
            </a:r>
            <a:r>
              <a:rPr lang="en-US" sz="1050" baseline="30000" dirty="0">
                <a:solidFill>
                  <a:schemeClr val="tx1">
                    <a:lumMod val="75000"/>
                    <a:lumOff val="25000"/>
                  </a:schemeClr>
                </a:solidFill>
                <a:latin typeface="Roboto Light"/>
                <a:ea typeface="Roboto" charset="0"/>
                <a:cs typeface="Roboto Light"/>
                <a:hlinkClick r:id="rId3"/>
              </a:rPr>
              <a:t>th</a:t>
            </a:r>
            <a:r>
              <a:rPr lang="en-US" sz="1050" dirty="0">
                <a:solidFill>
                  <a:schemeClr val="tx1">
                    <a:lumMod val="75000"/>
                    <a:lumOff val="25000"/>
                  </a:schemeClr>
                </a:solidFill>
                <a:latin typeface="Roboto Light"/>
                <a:ea typeface="Roboto" charset="0"/>
                <a:cs typeface="Roboto Light"/>
                <a:hlinkClick r:id="rId3"/>
              </a:rPr>
              <a:t> Ed)</a:t>
            </a:r>
            <a:r>
              <a:rPr lang="en-US" sz="1050" dirty="0">
                <a:solidFill>
                  <a:schemeClr val="tx1">
                    <a:lumMod val="75000"/>
                    <a:lumOff val="25000"/>
                  </a:schemeClr>
                </a:solidFill>
                <a:latin typeface="Roboto Light"/>
                <a:ea typeface="Roboto" charset="0"/>
                <a:cs typeface="Roboto Light"/>
              </a:rPr>
              <a:t>. Reston, VA: American College of Radiology 2005 </a:t>
            </a:r>
          </a:p>
        </p:txBody>
      </p:sp>
    </p:spTree>
    <p:extLst>
      <p:ext uri="{BB962C8B-B14F-4D97-AF65-F5344CB8AC3E}">
        <p14:creationId xmlns:p14="http://schemas.microsoft.com/office/powerpoint/2010/main" val="199597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RUCT0005_layout_skip0.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817" b="-18817"/>
          <a:stretch>
            <a:fillRect/>
          </a:stretch>
        </p:blipFill>
        <p:spPr>
          <a:xfrm>
            <a:off x="1193884" y="685412"/>
            <a:ext cx="4483929" cy="5400000"/>
          </a:xfrm>
        </p:spPr>
      </p:pic>
      <p:pic>
        <p:nvPicPr>
          <p:cNvPr id="9" name="Picture Placeholder 8" descr="STRUCT0006_layout_big.p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8817" b="-18817"/>
          <a:stretch>
            <a:fillRect/>
          </a:stretch>
        </p:blipFill>
        <p:spPr>
          <a:xfrm>
            <a:off x="6491963" y="685412"/>
            <a:ext cx="4483929" cy="5400000"/>
          </a:xfrm>
        </p:spPr>
      </p:pic>
      <p:sp>
        <p:nvSpPr>
          <p:cNvPr id="10" name="TextBox 9"/>
          <p:cNvSpPr txBox="1"/>
          <p:nvPr/>
        </p:nvSpPr>
        <p:spPr>
          <a:xfrm>
            <a:off x="2250956" y="5421281"/>
            <a:ext cx="2380111" cy="369332"/>
          </a:xfrm>
          <a:prstGeom prst="rect">
            <a:avLst/>
          </a:prstGeom>
          <a:noFill/>
        </p:spPr>
        <p:txBody>
          <a:bodyPr wrap="none" rtlCol="0">
            <a:spAutoFit/>
          </a:bodyPr>
          <a:lstStyle/>
          <a:p>
            <a:pPr algn="ctr"/>
            <a:r>
              <a:rPr lang="en-US" dirty="0">
                <a:latin typeface="Nexa"/>
                <a:cs typeface="Nexa"/>
              </a:rPr>
              <a:t>1 mm × 1 mm × 1 mm</a:t>
            </a:r>
          </a:p>
        </p:txBody>
      </p:sp>
      <p:sp>
        <p:nvSpPr>
          <p:cNvPr id="11" name="TextBox 10"/>
          <p:cNvSpPr txBox="1"/>
          <p:nvPr/>
        </p:nvSpPr>
        <p:spPr>
          <a:xfrm>
            <a:off x="7304722" y="5439320"/>
            <a:ext cx="2868322" cy="369332"/>
          </a:xfrm>
          <a:prstGeom prst="rect">
            <a:avLst/>
          </a:prstGeom>
          <a:noFill/>
        </p:spPr>
        <p:txBody>
          <a:bodyPr wrap="none" rtlCol="0">
            <a:spAutoFit/>
          </a:bodyPr>
          <a:lstStyle/>
          <a:p>
            <a:pPr algn="ctr"/>
            <a:r>
              <a:rPr lang="en-US" dirty="0">
                <a:latin typeface="Nexa"/>
                <a:cs typeface="Nexa"/>
              </a:rPr>
              <a:t>.97 mm ×.97 mm × 5 mm</a:t>
            </a:r>
          </a:p>
        </p:txBody>
      </p:sp>
      <p:sp>
        <p:nvSpPr>
          <p:cNvPr id="15" name="TextBox 14"/>
          <p:cNvSpPr txBox="1"/>
          <p:nvPr/>
        </p:nvSpPr>
        <p:spPr>
          <a:xfrm>
            <a:off x="2507602" y="6049939"/>
            <a:ext cx="1880514" cy="461665"/>
          </a:xfrm>
          <a:prstGeom prst="rect">
            <a:avLst/>
          </a:prstGeom>
          <a:noFill/>
        </p:spPr>
        <p:txBody>
          <a:bodyPr wrap="none" rtlCol="0">
            <a:spAutoFit/>
          </a:bodyPr>
          <a:lstStyle/>
          <a:p>
            <a:pPr algn="ctr"/>
            <a:r>
              <a:rPr lang="en-US" sz="2400" dirty="0">
                <a:solidFill>
                  <a:srgbClr val="FF9F1B"/>
                </a:solidFill>
                <a:latin typeface="Nexa"/>
                <a:cs typeface="Nexa"/>
              </a:rPr>
              <a:t>ISOTROPIC</a:t>
            </a:r>
          </a:p>
        </p:txBody>
      </p:sp>
      <p:sp>
        <p:nvSpPr>
          <p:cNvPr id="16" name="TextBox 15"/>
          <p:cNvSpPr txBox="1"/>
          <p:nvPr/>
        </p:nvSpPr>
        <p:spPr>
          <a:xfrm>
            <a:off x="7561226" y="6049939"/>
            <a:ext cx="2348950" cy="461665"/>
          </a:xfrm>
          <a:prstGeom prst="rect">
            <a:avLst/>
          </a:prstGeom>
          <a:noFill/>
        </p:spPr>
        <p:txBody>
          <a:bodyPr wrap="none" rtlCol="0">
            <a:spAutoFit/>
          </a:bodyPr>
          <a:lstStyle/>
          <a:p>
            <a:pPr algn="ctr"/>
            <a:r>
              <a:rPr lang="en-US" sz="2400" dirty="0">
                <a:solidFill>
                  <a:srgbClr val="FF9F1B"/>
                </a:solidFill>
                <a:latin typeface="Nexa"/>
                <a:cs typeface="Nexa"/>
              </a:rPr>
              <a:t>ANISOTROPIC</a:t>
            </a:r>
          </a:p>
        </p:txBody>
      </p:sp>
      <p:sp>
        <p:nvSpPr>
          <p:cNvPr id="17" name="TextBox 16"/>
          <p:cNvSpPr txBox="1"/>
          <p:nvPr/>
        </p:nvSpPr>
        <p:spPr>
          <a:xfrm>
            <a:off x="2507602" y="5710972"/>
            <a:ext cx="325893" cy="369332"/>
          </a:xfrm>
          <a:prstGeom prst="rect">
            <a:avLst/>
          </a:prstGeom>
          <a:noFill/>
        </p:spPr>
        <p:txBody>
          <a:bodyPr wrap="none" rtlCol="0">
            <a:spAutoFit/>
          </a:bodyPr>
          <a:lstStyle/>
          <a:p>
            <a:pPr algn="ctr"/>
            <a:r>
              <a:rPr lang="en-US" dirty="0">
                <a:latin typeface="Roboto Light"/>
                <a:cs typeface="Roboto Light"/>
              </a:rPr>
              <a:t>X</a:t>
            </a:r>
          </a:p>
        </p:txBody>
      </p:sp>
      <p:sp>
        <p:nvSpPr>
          <p:cNvPr id="18" name="TextBox 17"/>
          <p:cNvSpPr txBox="1"/>
          <p:nvPr/>
        </p:nvSpPr>
        <p:spPr>
          <a:xfrm>
            <a:off x="3278761" y="5709213"/>
            <a:ext cx="325893" cy="369332"/>
          </a:xfrm>
          <a:prstGeom prst="rect">
            <a:avLst/>
          </a:prstGeom>
          <a:noFill/>
        </p:spPr>
        <p:txBody>
          <a:bodyPr wrap="none" rtlCol="0">
            <a:spAutoFit/>
          </a:bodyPr>
          <a:lstStyle/>
          <a:p>
            <a:pPr algn="ctr"/>
            <a:r>
              <a:rPr lang="en-US" dirty="0">
                <a:latin typeface="Roboto Light"/>
                <a:cs typeface="Roboto Light"/>
              </a:rPr>
              <a:t>Y</a:t>
            </a:r>
          </a:p>
        </p:txBody>
      </p:sp>
      <p:sp>
        <p:nvSpPr>
          <p:cNvPr id="19" name="TextBox 18"/>
          <p:cNvSpPr txBox="1"/>
          <p:nvPr/>
        </p:nvSpPr>
        <p:spPr>
          <a:xfrm>
            <a:off x="4063801" y="5709213"/>
            <a:ext cx="322737" cy="369332"/>
          </a:xfrm>
          <a:prstGeom prst="rect">
            <a:avLst/>
          </a:prstGeom>
          <a:noFill/>
        </p:spPr>
        <p:txBody>
          <a:bodyPr wrap="none" rtlCol="0">
            <a:spAutoFit/>
          </a:bodyPr>
          <a:lstStyle/>
          <a:p>
            <a:pPr algn="ctr"/>
            <a:r>
              <a:rPr lang="en-US" dirty="0">
                <a:latin typeface="Roboto Light"/>
                <a:cs typeface="Roboto Light"/>
              </a:rPr>
              <a:t>Z</a:t>
            </a:r>
          </a:p>
        </p:txBody>
      </p:sp>
      <p:sp>
        <p:nvSpPr>
          <p:cNvPr id="20" name="TextBox 19"/>
          <p:cNvSpPr txBox="1"/>
          <p:nvPr/>
        </p:nvSpPr>
        <p:spPr>
          <a:xfrm>
            <a:off x="7687433" y="5717839"/>
            <a:ext cx="325893" cy="369332"/>
          </a:xfrm>
          <a:prstGeom prst="rect">
            <a:avLst/>
          </a:prstGeom>
          <a:noFill/>
        </p:spPr>
        <p:txBody>
          <a:bodyPr wrap="none" rtlCol="0">
            <a:spAutoFit/>
          </a:bodyPr>
          <a:lstStyle/>
          <a:p>
            <a:pPr algn="ctr"/>
            <a:r>
              <a:rPr lang="en-US" dirty="0">
                <a:latin typeface="Roboto Light"/>
                <a:cs typeface="Roboto Light"/>
              </a:rPr>
              <a:t>X</a:t>
            </a:r>
          </a:p>
        </p:txBody>
      </p:sp>
      <p:sp>
        <p:nvSpPr>
          <p:cNvPr id="21" name="TextBox 20"/>
          <p:cNvSpPr txBox="1"/>
          <p:nvPr/>
        </p:nvSpPr>
        <p:spPr>
          <a:xfrm>
            <a:off x="8653988" y="5716080"/>
            <a:ext cx="325893" cy="369332"/>
          </a:xfrm>
          <a:prstGeom prst="rect">
            <a:avLst/>
          </a:prstGeom>
          <a:noFill/>
        </p:spPr>
        <p:txBody>
          <a:bodyPr wrap="none" rtlCol="0">
            <a:spAutoFit/>
          </a:bodyPr>
          <a:lstStyle/>
          <a:p>
            <a:pPr algn="ctr"/>
            <a:r>
              <a:rPr lang="en-US" dirty="0">
                <a:latin typeface="Roboto Light"/>
                <a:cs typeface="Roboto Light"/>
              </a:rPr>
              <a:t>Y</a:t>
            </a:r>
          </a:p>
        </p:txBody>
      </p:sp>
      <p:sp>
        <p:nvSpPr>
          <p:cNvPr id="22" name="TextBox 21"/>
          <p:cNvSpPr txBox="1"/>
          <p:nvPr/>
        </p:nvSpPr>
        <p:spPr>
          <a:xfrm>
            <a:off x="9520443" y="5716080"/>
            <a:ext cx="322737" cy="369332"/>
          </a:xfrm>
          <a:prstGeom prst="rect">
            <a:avLst/>
          </a:prstGeom>
          <a:noFill/>
        </p:spPr>
        <p:txBody>
          <a:bodyPr wrap="none" rtlCol="0">
            <a:spAutoFit/>
          </a:bodyPr>
          <a:lstStyle/>
          <a:p>
            <a:pPr algn="ctr"/>
            <a:r>
              <a:rPr lang="en-US" dirty="0">
                <a:latin typeface="Roboto Light"/>
                <a:cs typeface="Roboto Light"/>
              </a:rPr>
              <a:t>Z</a:t>
            </a:r>
          </a:p>
        </p:txBody>
      </p:sp>
    </p:spTree>
    <p:extLst>
      <p:ext uri="{BB962C8B-B14F-4D97-AF65-F5344CB8AC3E}">
        <p14:creationId xmlns:p14="http://schemas.microsoft.com/office/powerpoint/2010/main" val="336011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0" descr="knee_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149" y="3481772"/>
            <a:ext cx="828000" cy="831738"/>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5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257490" y="3963220"/>
            <a:ext cx="657870" cy="76645"/>
          </a:xfrm>
          <a:prstGeom prst="rect">
            <a:avLst/>
          </a:prstGeom>
        </p:spPr>
      </p:pic>
      <p:pic>
        <p:nvPicPr>
          <p:cNvPr id="30" name="Picture 29"/>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482258" y="3968947"/>
            <a:ext cx="668498" cy="77883"/>
          </a:xfrm>
          <a:prstGeom prst="rect">
            <a:avLst/>
          </a:prstGeom>
        </p:spPr>
      </p:pic>
      <p:sp>
        <p:nvSpPr>
          <p:cNvPr id="55" name="Rectangle 54"/>
          <p:cNvSpPr/>
          <p:nvPr/>
        </p:nvSpPr>
        <p:spPr>
          <a:xfrm>
            <a:off x="5309812" y="3481771"/>
            <a:ext cx="378014" cy="760563"/>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pic>
        <p:nvPicPr>
          <p:cNvPr id="28" name="Picture 27"/>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1" y="3649031"/>
            <a:ext cx="657870" cy="76645"/>
          </a:xfrm>
          <a:prstGeom prst="rect">
            <a:avLst/>
          </a:prstGeom>
        </p:spPr>
      </p:pic>
      <p:pic>
        <p:nvPicPr>
          <p:cNvPr id="29" name="Picture 28"/>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25367" y="3734423"/>
            <a:ext cx="668498" cy="77883"/>
          </a:xfrm>
          <a:prstGeom prst="rect">
            <a:avLst/>
          </a:prstGeom>
        </p:spPr>
      </p:pic>
      <p:pic>
        <p:nvPicPr>
          <p:cNvPr id="31" name="Picture 30"/>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18579" y="3889824"/>
            <a:ext cx="657870" cy="76645"/>
          </a:xfrm>
          <a:prstGeom prst="rect">
            <a:avLst/>
          </a:prstGeom>
        </p:spPr>
      </p:pic>
      <p:pic>
        <p:nvPicPr>
          <p:cNvPr id="32" name="Picture 3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2" y="3494249"/>
            <a:ext cx="657870" cy="76645"/>
          </a:xfrm>
          <a:prstGeom prst="rect">
            <a:avLst/>
          </a:prstGeom>
        </p:spPr>
      </p:pic>
      <p:pic>
        <p:nvPicPr>
          <p:cNvPr id="33" name="Picture 32"/>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810714" y="3408239"/>
            <a:ext cx="657870" cy="76645"/>
          </a:xfrm>
          <a:prstGeom prst="rect">
            <a:avLst/>
          </a:prstGeom>
        </p:spPr>
      </p:pic>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grpSp>
        <p:nvGrpSpPr>
          <p:cNvPr id="35" name="Group 34"/>
          <p:cNvGrpSpPr/>
          <p:nvPr/>
        </p:nvGrpSpPr>
        <p:grpSpPr>
          <a:xfrm>
            <a:off x="4246781" y="3508508"/>
            <a:ext cx="3698448" cy="3280046"/>
            <a:chOff x="4248377" y="3397326"/>
            <a:chExt cx="3698448" cy="3280046"/>
          </a:xfrm>
        </p:grpSpPr>
        <p:grpSp>
          <p:nvGrpSpPr>
            <p:cNvPr id="38" name="Group 37"/>
            <p:cNvGrpSpPr/>
            <p:nvPr/>
          </p:nvGrpSpPr>
          <p:grpSpPr>
            <a:xfrm>
              <a:off x="4248377" y="4511592"/>
              <a:ext cx="3698448" cy="2165780"/>
              <a:chOff x="3972332" y="4511592"/>
              <a:chExt cx="3698448" cy="2165780"/>
            </a:xfrm>
          </p:grpSpPr>
          <p:sp>
            <p:nvSpPr>
              <p:cNvPr id="39" name="Rectangle 38"/>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Radio frequency (B</a:t>
                </a:r>
                <a:r>
                  <a:rPr lang="en-US" sz="1600" baseline="-25000" dirty="0">
                    <a:solidFill>
                      <a:schemeClr val="tx1">
                        <a:lumMod val="75000"/>
                        <a:lumOff val="25000"/>
                      </a:schemeClr>
                    </a:solidFill>
                    <a:latin typeface="Roboto Medium"/>
                    <a:ea typeface="Roboto Medium" charset="0"/>
                    <a:cs typeface="Roboto Medium"/>
                  </a:rPr>
                  <a:t>1</a:t>
                </a:r>
                <a:r>
                  <a:rPr lang="en-US" sz="1600" dirty="0">
                    <a:solidFill>
                      <a:schemeClr val="tx1">
                        <a:lumMod val="75000"/>
                        <a:lumOff val="25000"/>
                      </a:schemeClr>
                    </a:solidFill>
                    <a:latin typeface="Roboto Medium"/>
                    <a:ea typeface="Roboto Medium" charset="0"/>
                    <a:cs typeface="Roboto Medium"/>
                  </a:rPr>
                  <a:t>)</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waves knock over the aligned, </a:t>
                </a:r>
                <a:r>
                  <a:rPr lang="en-US" sz="1600" dirty="0" err="1">
                    <a:solidFill>
                      <a:schemeClr val="tx1">
                        <a:lumMod val="75000"/>
                        <a:lumOff val="25000"/>
                      </a:schemeClr>
                    </a:solidFill>
                    <a:latin typeface="Roboto"/>
                    <a:ea typeface="Roboto Thin" charset="0"/>
                    <a:cs typeface="Roboto"/>
                  </a:rPr>
                  <a:t>precessing</a:t>
                </a:r>
                <a:r>
                  <a:rPr lang="en-US" sz="1600" dirty="0">
                    <a:solidFill>
                      <a:schemeClr val="tx1">
                        <a:lumMod val="75000"/>
                        <a:lumOff val="25000"/>
                      </a:schemeClr>
                    </a:solidFill>
                    <a:latin typeface="Roboto"/>
                    <a:ea typeface="Roboto Thin" charset="0"/>
                    <a:cs typeface="Roboto"/>
                  </a:rPr>
                  <a:t> protons. When the protons realign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they release energy at the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 </a:t>
                </a:r>
              </a:p>
            </p:txBody>
          </p:sp>
          <p:sp>
            <p:nvSpPr>
              <p:cNvPr id="40" name="TextBox 39"/>
              <p:cNvSpPr txBox="1"/>
              <p:nvPr/>
            </p:nvSpPr>
            <p:spPr>
              <a:xfrm>
                <a:off x="3972332" y="4511592"/>
                <a:ext cx="3698448"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 RELEASE ENERGY</a:t>
                </a:r>
              </a:p>
            </p:txBody>
          </p:sp>
        </p:grpSp>
        <p:sp>
          <p:nvSpPr>
            <p:cNvPr id="36" name="Rectangle 35"/>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1" name="Group 40"/>
          <p:cNvGrpSpPr/>
          <p:nvPr/>
        </p:nvGrpSpPr>
        <p:grpSpPr>
          <a:xfrm>
            <a:off x="1250395" y="3508508"/>
            <a:ext cx="2749471" cy="3280046"/>
            <a:chOff x="4722867" y="3397326"/>
            <a:chExt cx="2749471" cy="3280046"/>
          </a:xfrm>
        </p:grpSpPr>
        <p:sp>
          <p:nvSpPr>
            <p:cNvPr id="42" name="Rectangle 41"/>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4" name="Group 43"/>
            <p:cNvGrpSpPr/>
            <p:nvPr/>
          </p:nvGrpSpPr>
          <p:grpSpPr>
            <a:xfrm>
              <a:off x="4722867" y="4511592"/>
              <a:ext cx="2749471" cy="2165780"/>
              <a:chOff x="4446822" y="4511592"/>
              <a:chExt cx="2749471" cy="2165780"/>
            </a:xfrm>
          </p:grpSpPr>
          <p:sp>
            <p:nvSpPr>
              <p:cNvPr id="45" name="Rectangle 44"/>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charset="0"/>
                    <a:ea typeface="Roboto Medium" charset="0"/>
                    <a:cs typeface="Roboto Medium" charset="0"/>
                  </a:rPr>
                  <a:t>Spin</a:t>
                </a:r>
                <a:r>
                  <a:rPr lang="en-US" sz="1600" dirty="0">
                    <a:solidFill>
                      <a:schemeClr val="tx1">
                        <a:lumMod val="75000"/>
                        <a:lumOff val="25000"/>
                      </a:schemeClr>
                    </a:solidFill>
                    <a:latin typeface="Roboto Thin" charset="0"/>
                    <a:ea typeface="Roboto Thin" charset="0"/>
                    <a:cs typeface="Roboto Thin" charset="0"/>
                  </a:rPr>
                  <a:t> </a:t>
                </a:r>
                <a:r>
                  <a:rPr lang="en-US" sz="1600" dirty="0">
                    <a:solidFill>
                      <a:schemeClr val="tx1">
                        <a:lumMod val="75000"/>
                        <a:lumOff val="25000"/>
                      </a:schemeClr>
                    </a:solidFill>
                    <a:latin typeface="Roboto"/>
                    <a:ea typeface="Roboto Thin" charset="0"/>
                    <a:cs typeface="Roboto"/>
                  </a:rPr>
                  <a:t>(aka angular momentum) generates a magnetic moment that allows protons to </a:t>
                </a:r>
                <a:r>
                  <a:rPr lang="en-US" sz="1600" dirty="0" err="1">
                    <a:solidFill>
                      <a:schemeClr val="tx1">
                        <a:lumMod val="75000"/>
                        <a:lumOff val="25000"/>
                      </a:schemeClr>
                    </a:solidFill>
                    <a:latin typeface="Roboto Medium"/>
                    <a:ea typeface="Roboto Thin" charset="0"/>
                    <a:cs typeface="Roboto Medium"/>
                  </a:rPr>
                  <a:t>precess</a:t>
                </a:r>
                <a:r>
                  <a:rPr lang="en-US" sz="1600" dirty="0">
                    <a:solidFill>
                      <a:schemeClr val="tx1">
                        <a:lumMod val="75000"/>
                        <a:lumOff val="25000"/>
                      </a:schemeClr>
                    </a:solidFill>
                    <a:latin typeface="Roboto"/>
                    <a:ea typeface="Roboto Thin" charset="0"/>
                    <a:cs typeface="Roboto"/>
                  </a:rPr>
                  <a:t> at a specific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a:t>
                </a:r>
                <a:r>
                  <a:rPr lang="en-US" sz="1600" b="1" i="1" dirty="0">
                    <a:solidFill>
                      <a:schemeClr val="tx1">
                        <a:lumMod val="75000"/>
                        <a:lumOff val="25000"/>
                      </a:schemeClr>
                    </a:solidFill>
                    <a:latin typeface="Roboto"/>
                    <a:ea typeface="Roboto Thin" charset="0"/>
                    <a:cs typeface="Roboto"/>
                  </a:rPr>
                  <a:t> </a:t>
                </a:r>
                <a:r>
                  <a:rPr lang="en-US" sz="1600" dirty="0">
                    <a:solidFill>
                      <a:schemeClr val="tx1">
                        <a:lumMod val="75000"/>
                        <a:lumOff val="25000"/>
                      </a:schemeClr>
                    </a:solidFill>
                    <a:latin typeface="Roboto"/>
                    <a:ea typeface="Roboto Thin" charset="0"/>
                    <a:cs typeface="Roboto"/>
                  </a:rPr>
                  <a:t>in an external magnetic field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a:t>
                </a:r>
              </a:p>
            </p:txBody>
          </p:sp>
          <p:sp>
            <p:nvSpPr>
              <p:cNvPr id="46" name="TextBox 45"/>
              <p:cNvSpPr txBox="1"/>
              <p:nvPr/>
            </p:nvSpPr>
            <p:spPr>
              <a:xfrm>
                <a:off x="4446822" y="4511592"/>
                <a:ext cx="2749471"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PROTONS PRECESS</a:t>
                </a:r>
              </a:p>
            </p:txBody>
          </p:sp>
        </p:grpSp>
      </p:grpSp>
      <p:grpSp>
        <p:nvGrpSpPr>
          <p:cNvPr id="47" name="Group 46"/>
          <p:cNvGrpSpPr/>
          <p:nvPr/>
        </p:nvGrpSpPr>
        <p:grpSpPr>
          <a:xfrm>
            <a:off x="7416296" y="3508508"/>
            <a:ext cx="4301177" cy="2787603"/>
            <a:chOff x="3947016" y="3397326"/>
            <a:chExt cx="4301177" cy="2787603"/>
          </a:xfrm>
        </p:grpSpPr>
        <p:sp>
          <p:nvSpPr>
            <p:cNvPr id="48" name="Rectangle 47"/>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0" name="Group 49"/>
            <p:cNvGrpSpPr/>
            <p:nvPr/>
          </p:nvGrpSpPr>
          <p:grpSpPr>
            <a:xfrm>
              <a:off x="3947016" y="4511592"/>
              <a:ext cx="4301177" cy="1673337"/>
              <a:chOff x="3670971" y="4511592"/>
              <a:chExt cx="4301177" cy="1673337"/>
            </a:xfrm>
          </p:grpSpPr>
          <p:sp>
            <p:nvSpPr>
              <p:cNvPr id="51" name="Rectangle 50"/>
              <p:cNvSpPr/>
              <p:nvPr/>
            </p:nvSpPr>
            <p:spPr>
              <a:xfrm>
                <a:off x="4472080" y="4861490"/>
                <a:ext cx="2698943" cy="1323439"/>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The relaxation rates</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(return to alignment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are recorded in K-space as a </a:t>
                </a:r>
                <a:r>
                  <a:rPr lang="en-US" sz="1600" dirty="0">
                    <a:solidFill>
                      <a:schemeClr val="tx1">
                        <a:lumMod val="75000"/>
                        <a:lumOff val="25000"/>
                      </a:schemeClr>
                    </a:solidFill>
                    <a:latin typeface="Roboto Medium"/>
                    <a:ea typeface="Roboto Thin" charset="0"/>
                    <a:cs typeface="Roboto Medium"/>
                  </a:rPr>
                  <a:t>spatial frequencies </a:t>
                </a:r>
                <a:r>
                  <a:rPr lang="en-US" sz="1600" dirty="0">
                    <a:solidFill>
                      <a:schemeClr val="tx1">
                        <a:lumMod val="75000"/>
                        <a:lumOff val="25000"/>
                      </a:schemeClr>
                    </a:solidFill>
                    <a:latin typeface="Roboto"/>
                    <a:ea typeface="Roboto Thin" charset="0"/>
                    <a:cs typeface="Roboto"/>
                  </a:rPr>
                  <a:t>(number of cycles per meter)</a:t>
                </a:r>
              </a:p>
            </p:txBody>
          </p:sp>
          <p:sp>
            <p:nvSpPr>
              <p:cNvPr id="52" name="TextBox 51"/>
              <p:cNvSpPr txBox="1"/>
              <p:nvPr/>
            </p:nvSpPr>
            <p:spPr>
              <a:xfrm>
                <a:off x="3670971" y="4511592"/>
                <a:ext cx="4301177"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DATA GETS STORED IN K-SPACE</a:t>
                </a:r>
              </a:p>
            </p:txBody>
          </p:sp>
        </p:grpSp>
      </p:gr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5" descr="zpin_8001127_orig_4.gif"/>
          <p:cNvPicPr>
            <a:picLocks noChangeAspect="1"/>
          </p:cNvPicPr>
          <p:nvPr/>
        </p:nvPicPr>
        <p:blipFill>
          <a:blip r:embed="rId4">
            <a:extLst>
              <a:ext uri="{28A0092B-C50C-407E-A947-70E740481C1C}">
                <a14:useLocalDpi xmlns:a14="http://schemas.microsoft.com/office/drawing/2010/main" val="0"/>
              </a:ext>
            </a:extLst>
          </a:blip>
          <a:srcRect l="2617" r="2617"/>
          <a:stretch>
            <a:fillRect/>
          </a:stretch>
        </p:blipFill>
        <p:spPr>
          <a:xfrm>
            <a:off x="2326191" y="3532572"/>
            <a:ext cx="597851" cy="719999"/>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
        <p:nvSpPr>
          <p:cNvPr id="3" name="Rectangle 2"/>
          <p:cNvSpPr/>
          <p:nvPr/>
        </p:nvSpPr>
        <p:spPr>
          <a:xfrm>
            <a:off x="5535426" y="3205769"/>
            <a:ext cx="1023418" cy="24079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spTree>
    <p:extLst>
      <p:ext uri="{BB962C8B-B14F-4D97-AF65-F5344CB8AC3E}">
        <p14:creationId xmlns:p14="http://schemas.microsoft.com/office/powerpoint/2010/main" val="17443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RUCT0005_layout_skip0.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817" b="-18817"/>
          <a:stretch>
            <a:fillRect/>
          </a:stretch>
        </p:blipFill>
        <p:spPr>
          <a:xfrm>
            <a:off x="1193884" y="685412"/>
            <a:ext cx="4483929" cy="5400000"/>
          </a:xfrm>
        </p:spPr>
      </p:pic>
      <p:sp>
        <p:nvSpPr>
          <p:cNvPr id="10" name="TextBox 9"/>
          <p:cNvSpPr txBox="1"/>
          <p:nvPr/>
        </p:nvSpPr>
        <p:spPr>
          <a:xfrm>
            <a:off x="2310279" y="5421281"/>
            <a:ext cx="2261464" cy="369332"/>
          </a:xfrm>
          <a:prstGeom prst="rect">
            <a:avLst/>
          </a:prstGeom>
          <a:noFill/>
        </p:spPr>
        <p:txBody>
          <a:bodyPr wrap="none" rtlCol="0">
            <a:spAutoFit/>
          </a:bodyPr>
          <a:lstStyle/>
          <a:p>
            <a:pPr algn="ctr"/>
            <a:r>
              <a:rPr lang="en-US" dirty="0">
                <a:latin typeface="Nexa"/>
                <a:cs typeface="Nexa"/>
              </a:rPr>
              <a:t>1 mm × 1mm × 1mm</a:t>
            </a:r>
          </a:p>
        </p:txBody>
      </p:sp>
      <p:sp>
        <p:nvSpPr>
          <p:cNvPr id="3" name="Rectangle 2"/>
          <p:cNvSpPr/>
          <p:nvPr/>
        </p:nvSpPr>
        <p:spPr>
          <a:xfrm>
            <a:off x="6503075" y="1438751"/>
            <a:ext cx="6096000" cy="3970318"/>
          </a:xfrm>
          <a:prstGeom prst="rect">
            <a:avLst/>
          </a:prstGeom>
        </p:spPr>
        <p:txBody>
          <a:bodyPr>
            <a:spAutoFit/>
          </a:bodyPr>
          <a:lstStyle/>
          <a:p>
            <a:r>
              <a:rPr lang="en-US" dirty="0">
                <a:latin typeface="Courier"/>
                <a:cs typeface="Courier"/>
              </a:rPr>
              <a:t>$ </a:t>
            </a:r>
            <a:r>
              <a:rPr lang="en-US" dirty="0" err="1">
                <a:solidFill>
                  <a:srgbClr val="0082FF"/>
                </a:solidFill>
                <a:latin typeface="Courier"/>
                <a:cs typeface="Courier"/>
              </a:rPr>
              <a:t>fslinfo</a:t>
            </a:r>
            <a:r>
              <a:rPr lang="en-US" dirty="0">
                <a:solidFill>
                  <a:srgbClr val="0082FF"/>
                </a:solidFill>
                <a:latin typeface="Courier"/>
                <a:cs typeface="Courier"/>
              </a:rPr>
              <a:t> STRUCT0005.nii.gz </a:t>
            </a:r>
          </a:p>
          <a:p>
            <a:r>
              <a:rPr lang="en-US" dirty="0" err="1">
                <a:latin typeface="Courier"/>
                <a:cs typeface="Courier"/>
              </a:rPr>
              <a:t>data_type</a:t>
            </a:r>
            <a:r>
              <a:rPr lang="en-US" dirty="0">
                <a:latin typeface="Courier"/>
                <a:cs typeface="Courier"/>
              </a:rPr>
              <a:t>      INT16</a:t>
            </a:r>
          </a:p>
          <a:p>
            <a:r>
              <a:rPr lang="en-US" dirty="0">
                <a:latin typeface="Courier"/>
                <a:cs typeface="Courier"/>
              </a:rPr>
              <a:t>dim1           174</a:t>
            </a:r>
          </a:p>
          <a:p>
            <a:r>
              <a:rPr lang="en-US" dirty="0">
                <a:latin typeface="Courier"/>
                <a:cs typeface="Courier"/>
              </a:rPr>
              <a:t>dim2           192</a:t>
            </a:r>
          </a:p>
          <a:p>
            <a:r>
              <a:rPr lang="en-US" dirty="0">
                <a:latin typeface="Courier"/>
                <a:cs typeface="Courier"/>
              </a:rPr>
              <a:t>dim3           224</a:t>
            </a:r>
          </a:p>
          <a:p>
            <a:r>
              <a:rPr lang="en-US" dirty="0">
                <a:latin typeface="Courier"/>
                <a:cs typeface="Courier"/>
              </a:rPr>
              <a:t>dim4           1</a:t>
            </a:r>
          </a:p>
          <a:p>
            <a:r>
              <a:rPr lang="pl-PL" dirty="0" err="1">
                <a:latin typeface="Courier"/>
                <a:cs typeface="Courier"/>
              </a:rPr>
              <a:t>datatype</a:t>
            </a:r>
            <a:r>
              <a:rPr lang="pl-PL" dirty="0">
                <a:latin typeface="Courier"/>
                <a:cs typeface="Courier"/>
              </a:rPr>
              <a:t>       4</a:t>
            </a:r>
          </a:p>
          <a:p>
            <a:r>
              <a:rPr lang="pl-PL" dirty="0">
                <a:latin typeface="Courier"/>
                <a:cs typeface="Courier"/>
              </a:rPr>
              <a:t>pixdim1        1.000000</a:t>
            </a:r>
          </a:p>
          <a:p>
            <a:r>
              <a:rPr lang="pl-PL" dirty="0">
                <a:latin typeface="Courier"/>
                <a:cs typeface="Courier"/>
              </a:rPr>
              <a:t>pixdim2        1.000000</a:t>
            </a:r>
          </a:p>
          <a:p>
            <a:r>
              <a:rPr lang="pl-PL" dirty="0">
                <a:latin typeface="Courier"/>
                <a:cs typeface="Courier"/>
              </a:rPr>
              <a:t>pixdim3        1.000000</a:t>
            </a:r>
          </a:p>
          <a:p>
            <a:r>
              <a:rPr lang="pl-PL" dirty="0">
                <a:latin typeface="Courier"/>
                <a:cs typeface="Courier"/>
              </a:rPr>
              <a:t>pixdim4        2.100000</a:t>
            </a:r>
          </a:p>
          <a:p>
            <a:r>
              <a:rPr lang="fr-FR" dirty="0" err="1">
                <a:latin typeface="Courier"/>
                <a:cs typeface="Courier"/>
              </a:rPr>
              <a:t>cal_max</a:t>
            </a:r>
            <a:r>
              <a:rPr lang="fr-FR" dirty="0">
                <a:latin typeface="Courier"/>
                <a:cs typeface="Courier"/>
              </a:rPr>
              <a:t>        1931.0000</a:t>
            </a:r>
          </a:p>
          <a:p>
            <a:r>
              <a:rPr lang="fi-FI" dirty="0" err="1">
                <a:latin typeface="Courier"/>
                <a:cs typeface="Courier"/>
              </a:rPr>
              <a:t>cal_min</a:t>
            </a:r>
            <a:r>
              <a:rPr lang="fi-FI" dirty="0">
                <a:latin typeface="Courier"/>
                <a:cs typeface="Courier"/>
              </a:rPr>
              <a:t>        0.0000</a:t>
            </a:r>
          </a:p>
          <a:p>
            <a:r>
              <a:rPr lang="fi-FI" dirty="0" err="1">
                <a:latin typeface="Courier"/>
                <a:cs typeface="Courier"/>
              </a:rPr>
              <a:t>file_type</a:t>
            </a:r>
            <a:r>
              <a:rPr lang="fi-FI" dirty="0">
                <a:latin typeface="Courier"/>
                <a:cs typeface="Courier"/>
              </a:rPr>
              <a:t>      NIFTI-1+</a:t>
            </a:r>
            <a:endParaRPr lang="en-US" dirty="0">
              <a:latin typeface="Courier"/>
              <a:cs typeface="Courier"/>
            </a:endParaRPr>
          </a:p>
        </p:txBody>
      </p:sp>
      <p:sp>
        <p:nvSpPr>
          <p:cNvPr id="4" name="Rectangle 3"/>
          <p:cNvSpPr/>
          <p:nvPr/>
        </p:nvSpPr>
        <p:spPr>
          <a:xfrm>
            <a:off x="6503075" y="3956069"/>
            <a:ext cx="3283091" cy="341882"/>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8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TRUCT0006_layout_big.p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17" b="-18817"/>
          <a:stretch>
            <a:fillRect/>
          </a:stretch>
        </p:blipFill>
        <p:spPr>
          <a:xfrm>
            <a:off x="1193884" y="685412"/>
            <a:ext cx="4483929" cy="5400000"/>
          </a:xfrm>
        </p:spPr>
      </p:pic>
      <p:sp>
        <p:nvSpPr>
          <p:cNvPr id="11" name="TextBox 10"/>
          <p:cNvSpPr txBox="1"/>
          <p:nvPr/>
        </p:nvSpPr>
        <p:spPr>
          <a:xfrm>
            <a:off x="2006643" y="5439320"/>
            <a:ext cx="2868322" cy="369332"/>
          </a:xfrm>
          <a:prstGeom prst="rect">
            <a:avLst/>
          </a:prstGeom>
          <a:noFill/>
        </p:spPr>
        <p:txBody>
          <a:bodyPr wrap="none" rtlCol="0">
            <a:spAutoFit/>
          </a:bodyPr>
          <a:lstStyle/>
          <a:p>
            <a:pPr algn="ctr"/>
            <a:r>
              <a:rPr lang="en-US" dirty="0">
                <a:latin typeface="Nexa"/>
                <a:cs typeface="Nexa"/>
              </a:rPr>
              <a:t>.97 mm ×.97 mm × 5 mm</a:t>
            </a:r>
          </a:p>
        </p:txBody>
      </p:sp>
      <p:sp>
        <p:nvSpPr>
          <p:cNvPr id="3" name="Rectangle 2"/>
          <p:cNvSpPr/>
          <p:nvPr/>
        </p:nvSpPr>
        <p:spPr>
          <a:xfrm>
            <a:off x="6503075" y="1422471"/>
            <a:ext cx="6096000" cy="3970318"/>
          </a:xfrm>
          <a:prstGeom prst="rect">
            <a:avLst/>
          </a:prstGeom>
        </p:spPr>
        <p:txBody>
          <a:bodyPr>
            <a:spAutoFit/>
          </a:bodyPr>
          <a:lstStyle/>
          <a:p>
            <a:r>
              <a:rPr lang="en-US" dirty="0">
                <a:latin typeface="Courier"/>
                <a:cs typeface="Courier"/>
              </a:rPr>
              <a:t>$ </a:t>
            </a:r>
            <a:r>
              <a:rPr lang="en-US" dirty="0" err="1">
                <a:solidFill>
                  <a:srgbClr val="0082FF"/>
                </a:solidFill>
                <a:latin typeface="Courier"/>
                <a:cs typeface="Courier"/>
              </a:rPr>
              <a:t>fslinfo</a:t>
            </a:r>
            <a:r>
              <a:rPr lang="en-US" dirty="0">
                <a:solidFill>
                  <a:srgbClr val="0082FF"/>
                </a:solidFill>
                <a:latin typeface="Courier"/>
                <a:cs typeface="Courier"/>
              </a:rPr>
              <a:t> STRUCT0007.nii.gz</a:t>
            </a:r>
            <a:r>
              <a:rPr lang="en-US" dirty="0">
                <a:latin typeface="Courier"/>
                <a:cs typeface="Courier"/>
              </a:rPr>
              <a:t> </a:t>
            </a:r>
          </a:p>
          <a:p>
            <a:r>
              <a:rPr lang="en-US" dirty="0" err="1">
                <a:latin typeface="Courier"/>
                <a:cs typeface="Courier"/>
              </a:rPr>
              <a:t>data_type</a:t>
            </a:r>
            <a:r>
              <a:rPr lang="en-US" dirty="0">
                <a:latin typeface="Courier"/>
                <a:cs typeface="Courier"/>
              </a:rPr>
              <a:t>      INT16</a:t>
            </a:r>
          </a:p>
          <a:p>
            <a:r>
              <a:rPr lang="en-US" dirty="0">
                <a:latin typeface="Courier"/>
                <a:cs typeface="Courier"/>
              </a:rPr>
              <a:t>dim1           256</a:t>
            </a:r>
          </a:p>
          <a:p>
            <a:r>
              <a:rPr lang="en-US" dirty="0">
                <a:latin typeface="Courier"/>
                <a:cs typeface="Courier"/>
              </a:rPr>
              <a:t>dim2           256</a:t>
            </a:r>
          </a:p>
          <a:p>
            <a:r>
              <a:rPr lang="en-US" dirty="0">
                <a:latin typeface="Courier"/>
                <a:cs typeface="Courier"/>
              </a:rPr>
              <a:t>dim3           30</a:t>
            </a:r>
          </a:p>
          <a:p>
            <a:r>
              <a:rPr lang="en-US" dirty="0">
                <a:latin typeface="Courier"/>
                <a:cs typeface="Courier"/>
              </a:rPr>
              <a:t>dim4           1</a:t>
            </a:r>
          </a:p>
          <a:p>
            <a:r>
              <a:rPr lang="pl-PL" dirty="0" err="1">
                <a:latin typeface="Courier"/>
                <a:cs typeface="Courier"/>
              </a:rPr>
              <a:t>datatype</a:t>
            </a:r>
            <a:r>
              <a:rPr lang="pl-PL" dirty="0">
                <a:latin typeface="Courier"/>
                <a:cs typeface="Courier"/>
              </a:rPr>
              <a:t>       4</a:t>
            </a:r>
          </a:p>
          <a:p>
            <a:r>
              <a:rPr lang="pl-PL" dirty="0">
                <a:latin typeface="Courier"/>
                <a:cs typeface="Courier"/>
              </a:rPr>
              <a:t>pixdim1        0.976562</a:t>
            </a:r>
          </a:p>
          <a:p>
            <a:r>
              <a:rPr lang="pl-PL" dirty="0">
                <a:latin typeface="Courier"/>
                <a:cs typeface="Courier"/>
              </a:rPr>
              <a:t>pixdim2        0.976562</a:t>
            </a:r>
          </a:p>
          <a:p>
            <a:r>
              <a:rPr lang="pl-PL" dirty="0">
                <a:latin typeface="Courier"/>
                <a:cs typeface="Courier"/>
              </a:rPr>
              <a:t>pixdim3        5.000000</a:t>
            </a:r>
          </a:p>
          <a:p>
            <a:r>
              <a:rPr lang="pl-PL" dirty="0">
                <a:latin typeface="Courier"/>
                <a:cs typeface="Courier"/>
              </a:rPr>
              <a:t>pixdim4        1.000000</a:t>
            </a:r>
          </a:p>
          <a:p>
            <a:r>
              <a:rPr lang="fr-FR" dirty="0" err="1">
                <a:latin typeface="Courier"/>
                <a:cs typeface="Courier"/>
              </a:rPr>
              <a:t>cal_max</a:t>
            </a:r>
            <a:r>
              <a:rPr lang="fr-FR" dirty="0">
                <a:latin typeface="Courier"/>
                <a:cs typeface="Courier"/>
              </a:rPr>
              <a:t>        4095.0000</a:t>
            </a:r>
          </a:p>
          <a:p>
            <a:r>
              <a:rPr lang="fi-FI" dirty="0" err="1">
                <a:latin typeface="Courier"/>
                <a:cs typeface="Courier"/>
              </a:rPr>
              <a:t>cal_min</a:t>
            </a:r>
            <a:r>
              <a:rPr lang="fi-FI" dirty="0">
                <a:latin typeface="Courier"/>
                <a:cs typeface="Courier"/>
              </a:rPr>
              <a:t>        0.0000</a:t>
            </a:r>
          </a:p>
          <a:p>
            <a:r>
              <a:rPr lang="fi-FI" dirty="0" err="1">
                <a:latin typeface="Courier"/>
                <a:cs typeface="Courier"/>
              </a:rPr>
              <a:t>file_type</a:t>
            </a:r>
            <a:r>
              <a:rPr lang="fi-FI" dirty="0">
                <a:latin typeface="Courier"/>
                <a:cs typeface="Courier"/>
              </a:rPr>
              <a:t>      NIFTI-1+</a:t>
            </a:r>
            <a:endParaRPr lang="en-US" dirty="0">
              <a:latin typeface="Courier"/>
              <a:cs typeface="Courier"/>
            </a:endParaRPr>
          </a:p>
        </p:txBody>
      </p:sp>
      <p:sp>
        <p:nvSpPr>
          <p:cNvPr id="8" name="Rectangle 7"/>
          <p:cNvSpPr/>
          <p:nvPr/>
        </p:nvSpPr>
        <p:spPr>
          <a:xfrm>
            <a:off x="6503075" y="3956069"/>
            <a:ext cx="3283091" cy="341882"/>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184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02865" y="3888672"/>
            <a:ext cx="6186309"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QUALITY CONTROL</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197660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43625" y="1495878"/>
            <a:ext cx="4427826" cy="2431435"/>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RULE #1: </a:t>
            </a:r>
          </a:p>
          <a:p>
            <a:r>
              <a:rPr lang="en-US" sz="3600" dirty="0">
                <a:latin typeface="Nexa Bold" charset="0"/>
                <a:ea typeface="Nexa Bold" charset="0"/>
                <a:cs typeface="Nexa Bold" charset="0"/>
              </a:rPr>
              <a:t>A GOOD OFFENCE</a:t>
            </a:r>
          </a:p>
          <a:p>
            <a:r>
              <a:rPr lang="en-US" sz="3600" dirty="0">
                <a:latin typeface="Nexa Bold" charset="0"/>
                <a:ea typeface="Nexa Bold" charset="0"/>
                <a:cs typeface="Nexa Bold" charset="0"/>
              </a:rPr>
              <a:t>MAKES A </a:t>
            </a:r>
          </a:p>
          <a:p>
            <a:r>
              <a:rPr lang="en-US" sz="3600" dirty="0">
                <a:latin typeface="Nexa Bold" charset="0"/>
                <a:ea typeface="Nexa Bold" charset="0"/>
                <a:cs typeface="Nexa Bold" charset="0"/>
              </a:rPr>
              <a:t>GOOD DEFENCE</a:t>
            </a:r>
          </a:p>
        </p:txBody>
      </p:sp>
      <p:sp>
        <p:nvSpPr>
          <p:cNvPr id="7" name="Rectangle 6"/>
          <p:cNvSpPr/>
          <p:nvPr/>
        </p:nvSpPr>
        <p:spPr>
          <a:xfrm>
            <a:off x="5780314" y="3619536"/>
            <a:ext cx="4779389" cy="1200328"/>
          </a:xfrm>
          <a:prstGeom prst="rect">
            <a:avLst/>
          </a:prstGeom>
        </p:spPr>
        <p:txBody>
          <a:bodyPr wrap="square">
            <a:spAutoFit/>
          </a:bodyPr>
          <a:lstStyle/>
          <a:p>
            <a:pPr algn="ctr"/>
            <a:r>
              <a:rPr lang="en-US" sz="2400" spc="600" dirty="0">
                <a:solidFill>
                  <a:schemeClr val="tx1">
                    <a:lumMod val="75000"/>
                    <a:lumOff val="25000"/>
                  </a:schemeClr>
                </a:solidFill>
                <a:latin typeface="Roboto Light"/>
                <a:ea typeface="Roboto Medium" charset="0"/>
                <a:cs typeface="Roboto Light"/>
              </a:rPr>
              <a:t>CONTROL FOR</a:t>
            </a:r>
          </a:p>
          <a:p>
            <a:pPr algn="ctr"/>
            <a:r>
              <a:rPr lang="en-US" sz="2400" spc="600" dirty="0">
                <a:solidFill>
                  <a:schemeClr val="tx1">
                    <a:lumMod val="75000"/>
                    <a:lumOff val="25000"/>
                  </a:schemeClr>
                </a:solidFill>
                <a:latin typeface="Roboto Light"/>
                <a:ea typeface="Roboto Medium" charset="0"/>
                <a:cs typeface="Roboto Light"/>
              </a:rPr>
              <a:t>MOTION AT</a:t>
            </a:r>
          </a:p>
          <a:p>
            <a:pPr algn="ctr"/>
            <a:r>
              <a:rPr lang="en-US" sz="2400" spc="600" dirty="0">
                <a:solidFill>
                  <a:schemeClr val="tx1">
                    <a:lumMod val="75000"/>
                    <a:lumOff val="25000"/>
                  </a:schemeClr>
                </a:solidFill>
                <a:latin typeface="Roboto Light"/>
                <a:ea typeface="Roboto Medium" charset="0"/>
                <a:cs typeface="Roboto Light"/>
              </a:rPr>
              <a:t>THE SOURCE</a:t>
            </a:r>
            <a:endParaRPr lang="en-US" sz="2400" spc="6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436474" y="1626683"/>
            <a:ext cx="1467068" cy="1508105"/>
          </a:xfrm>
          <a:prstGeom prst="rect">
            <a:avLst/>
          </a:prstGeom>
        </p:spPr>
        <p:txBody>
          <a:bodyPr wrap="none">
            <a:spAutoFit/>
          </a:bodyPr>
          <a:lstStyle/>
          <a:p>
            <a:pPr algn="ctr"/>
            <a:r>
              <a:rPr lang="en-US" sz="13800" baseline="-25000" dirty="0">
                <a:solidFill>
                  <a:srgbClr val="FF9F1B"/>
                </a:solidFill>
                <a:latin typeface="et-line"/>
                <a:cs typeface="et-line"/>
              </a:rPr>
              <a:t></a:t>
            </a:r>
            <a:endParaRPr lang="en-US" sz="16600" dirty="0">
              <a:solidFill>
                <a:srgbClr val="FF9F1B"/>
              </a:solidFill>
              <a:latin typeface="et-line"/>
              <a:cs typeface="et-line"/>
            </a:endParaRPr>
          </a:p>
        </p:txBody>
      </p:sp>
      <p:sp>
        <p:nvSpPr>
          <p:cNvPr id="2" name="Rectangle 1"/>
          <p:cNvSpPr/>
          <p:nvPr/>
        </p:nvSpPr>
        <p:spPr>
          <a:xfrm>
            <a:off x="6171451" y="5479258"/>
            <a:ext cx="4388252" cy="1015663"/>
          </a:xfrm>
          <a:prstGeom prst="rect">
            <a:avLst/>
          </a:prstGeom>
        </p:spPr>
        <p:txBody>
          <a:bodyPr wrap="square">
            <a:spAutoFit/>
          </a:bodyPr>
          <a:lstStyle/>
          <a:p>
            <a:pPr algn="ctr"/>
            <a:r>
              <a:rPr lang="en-US" sz="2000" dirty="0">
                <a:latin typeface="Roboto"/>
                <a:cs typeface="Roboto"/>
                <a:hlinkClick r:id="rId2"/>
              </a:rPr>
              <a:t>https://</a:t>
            </a:r>
            <a:r>
              <a:rPr lang="en-US" sz="2000" dirty="0" err="1">
                <a:latin typeface="Roboto"/>
                <a:cs typeface="Roboto"/>
                <a:hlinkClick r:id="rId2"/>
              </a:rPr>
              <a:t>hub.bcchr.ca</a:t>
            </a:r>
            <a:r>
              <a:rPr lang="en-US" sz="2000" dirty="0">
                <a:latin typeface="Roboto"/>
                <a:cs typeface="Roboto"/>
                <a:hlinkClick r:id="rId2"/>
              </a:rPr>
              <a:t>/display/equip/</a:t>
            </a:r>
            <a:r>
              <a:rPr lang="en-US" sz="2000" dirty="0" err="1">
                <a:latin typeface="Roboto"/>
                <a:cs typeface="Roboto"/>
                <a:hlinkClick r:id="rId2"/>
              </a:rPr>
              <a:t>MRI+Research+Facility+Frequently+Asked+Questions</a:t>
            </a:r>
            <a:endParaRPr lang="en-US" sz="2000" dirty="0">
              <a:latin typeface="Roboto"/>
              <a:cs typeface="Roboto"/>
            </a:endParaRPr>
          </a:p>
        </p:txBody>
      </p:sp>
    </p:spTree>
    <p:extLst>
      <p:ext uri="{BB962C8B-B14F-4D97-AF65-F5344CB8AC3E}">
        <p14:creationId xmlns:p14="http://schemas.microsoft.com/office/powerpoint/2010/main" val="257948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1911694" y="995832"/>
            <a:ext cx="2980303"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MOTION</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Tree>
    <p:extLst>
      <p:ext uri="{BB962C8B-B14F-4D97-AF65-F5344CB8AC3E}">
        <p14:creationId xmlns:p14="http://schemas.microsoft.com/office/powerpoint/2010/main" val="1990270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43625" y="1495878"/>
            <a:ext cx="3590367"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RULE #2: </a:t>
            </a:r>
          </a:p>
          <a:p>
            <a:r>
              <a:rPr lang="en-US" sz="3600" dirty="0">
                <a:latin typeface="Nexa Bold" charset="0"/>
                <a:ea typeface="Nexa Bold" charset="0"/>
                <a:cs typeface="Nexa Bold" charset="0"/>
              </a:rPr>
              <a:t>LOOK AT YOUR</a:t>
            </a:r>
          </a:p>
          <a:p>
            <a:r>
              <a:rPr lang="en-US" sz="3600" dirty="0">
                <a:latin typeface="Nexa Bold" charset="0"/>
                <a:ea typeface="Nexa Bold" charset="0"/>
                <a:cs typeface="Nexa Bold" charset="0"/>
              </a:rPr>
              <a:t>DATA</a:t>
            </a:r>
          </a:p>
        </p:txBody>
      </p:sp>
      <p:sp>
        <p:nvSpPr>
          <p:cNvPr id="7" name="Rectangle 6"/>
          <p:cNvSpPr/>
          <p:nvPr/>
        </p:nvSpPr>
        <p:spPr>
          <a:xfrm>
            <a:off x="5780314" y="3619536"/>
            <a:ext cx="4779389" cy="1200328"/>
          </a:xfrm>
          <a:prstGeom prst="rect">
            <a:avLst/>
          </a:prstGeom>
        </p:spPr>
        <p:txBody>
          <a:bodyPr wrap="square">
            <a:spAutoFit/>
          </a:bodyPr>
          <a:lstStyle/>
          <a:p>
            <a:pPr algn="ctr"/>
            <a:r>
              <a:rPr lang="en-US" sz="2400" spc="600" dirty="0">
                <a:solidFill>
                  <a:schemeClr val="tx1">
                    <a:lumMod val="75000"/>
                    <a:lumOff val="25000"/>
                  </a:schemeClr>
                </a:solidFill>
                <a:latin typeface="Roboto Light"/>
                <a:ea typeface="Roboto Medium" charset="0"/>
                <a:cs typeface="Roboto Light"/>
              </a:rPr>
              <a:t>THIS CAN DETERMINE STEPS IN YOUR PROCESSING PIPELINE</a:t>
            </a:r>
            <a:endParaRPr lang="en-US" sz="2400" spc="6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365943" y="1626683"/>
            <a:ext cx="1608133" cy="1795363"/>
          </a:xfrm>
          <a:prstGeom prst="rect">
            <a:avLst/>
          </a:prstGeom>
        </p:spPr>
        <p:txBody>
          <a:bodyPr wrap="none">
            <a:spAutoFit/>
          </a:bodyPr>
          <a:lstStyle/>
          <a:p>
            <a:pPr algn="ctr"/>
            <a:r>
              <a:rPr lang="en-US" sz="16600" baseline="-25000" dirty="0">
                <a:solidFill>
                  <a:srgbClr val="FF9F1B"/>
                </a:solidFill>
                <a:latin typeface="Pe-icon-7-stroke"/>
                <a:cs typeface="Pe-icon-7-stroke"/>
              </a:rPr>
              <a:t></a:t>
            </a:r>
            <a:endParaRPr lang="en-US" sz="28700" dirty="0">
              <a:solidFill>
                <a:srgbClr val="FF9F1B"/>
              </a:solidFill>
              <a:latin typeface="Pe-icon-7-stroke"/>
              <a:cs typeface="Pe-icon-7-stroke"/>
            </a:endParaRPr>
          </a:p>
        </p:txBody>
      </p:sp>
    </p:spTree>
    <p:extLst>
      <p:ext uri="{BB962C8B-B14F-4D97-AF65-F5344CB8AC3E}">
        <p14:creationId xmlns:p14="http://schemas.microsoft.com/office/powerpoint/2010/main" val="29821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3209588" y="995832"/>
            <a:ext cx="1682409"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BIAS</a:t>
            </a:r>
            <a:endParaRPr lang="en-US" sz="4400" dirty="0">
              <a:solidFill>
                <a:schemeClr val="tx1">
                  <a:lumMod val="75000"/>
                  <a:lumOff val="25000"/>
                </a:schemeClr>
              </a:solidFill>
              <a:latin typeface="Nexa Bold" charset="0"/>
              <a:ea typeface="Nexa Bold" charset="0"/>
              <a:cs typeface="Nexa Bold" charset="0"/>
            </a:endParaRPr>
          </a:p>
          <a:p>
            <a:pPr algn="r"/>
            <a:endParaRPr lang="en-US" sz="4400" dirty="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3526137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395638" y="995832"/>
            <a:ext cx="4496359" cy="2123658"/>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GRADIENT</a:t>
            </a:r>
          </a:p>
          <a:p>
            <a:pPr algn="r"/>
            <a:r>
              <a:rPr lang="en-US" sz="4400" dirty="0">
                <a:solidFill>
                  <a:srgbClr val="FF9F1B"/>
                </a:solidFill>
                <a:latin typeface="Nexa Bold" charset="0"/>
                <a:ea typeface="Nexa Bold" charset="0"/>
                <a:cs typeface="Nexa Bold" charset="0"/>
              </a:rPr>
              <a:t>NONLINEARITY</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
        <p:nvSpPr>
          <p:cNvPr id="5" name="Rectangle 4"/>
          <p:cNvSpPr/>
          <p:nvPr/>
        </p:nvSpPr>
        <p:spPr>
          <a:xfrm>
            <a:off x="1160374" y="3995056"/>
            <a:ext cx="2428381" cy="523220"/>
          </a:xfrm>
          <a:prstGeom prst="rect">
            <a:avLst/>
          </a:prstGeom>
        </p:spPr>
        <p:txBody>
          <a:bodyPr wrap="square">
            <a:spAutoFit/>
          </a:bodyPr>
          <a:lstStyle/>
          <a:p>
            <a:pPr algn="r"/>
            <a:r>
              <a:rPr lang="en-US" sz="1400" dirty="0"/>
              <a:t>Expansion in the inferior regions</a:t>
            </a:r>
            <a:endParaRPr lang="en-US" sz="1400" b="1" dirty="0">
              <a:solidFill>
                <a:schemeClr val="tx1">
                  <a:lumMod val="75000"/>
                  <a:lumOff val="25000"/>
                </a:schemeClr>
              </a:solidFill>
              <a:latin typeface="Roboto"/>
              <a:ea typeface="Roboto" charset="0"/>
              <a:cs typeface="Roboto"/>
            </a:endParaRPr>
          </a:p>
        </p:txBody>
      </p:sp>
    </p:spTree>
    <p:extLst>
      <p:ext uri="{BB962C8B-B14F-4D97-AF65-F5344CB8AC3E}">
        <p14:creationId xmlns:p14="http://schemas.microsoft.com/office/powerpoint/2010/main" val="2244202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43625" y="1495878"/>
            <a:ext cx="3590367"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RULE #3: </a:t>
            </a:r>
          </a:p>
          <a:p>
            <a:r>
              <a:rPr lang="en-US" sz="3600" dirty="0">
                <a:latin typeface="Nexa Bold" charset="0"/>
                <a:ea typeface="Nexa Bold" charset="0"/>
                <a:cs typeface="Nexa Bold" charset="0"/>
              </a:rPr>
              <a:t>LOOK AT YOUR</a:t>
            </a:r>
          </a:p>
          <a:p>
            <a:r>
              <a:rPr lang="en-US" sz="3600" dirty="0">
                <a:latin typeface="Nexa Bold" charset="0"/>
                <a:ea typeface="Nexa Bold" charset="0"/>
                <a:cs typeface="Nexa Bold" charset="0"/>
              </a:rPr>
              <a:t>DATA</a:t>
            </a:r>
          </a:p>
        </p:txBody>
      </p:sp>
      <p:sp>
        <p:nvSpPr>
          <p:cNvPr id="7" name="Rectangle 6"/>
          <p:cNvSpPr/>
          <p:nvPr/>
        </p:nvSpPr>
        <p:spPr>
          <a:xfrm>
            <a:off x="5780314" y="3619536"/>
            <a:ext cx="4779389" cy="1569660"/>
          </a:xfrm>
          <a:prstGeom prst="rect">
            <a:avLst/>
          </a:prstGeom>
        </p:spPr>
        <p:txBody>
          <a:bodyPr wrap="square">
            <a:spAutoFit/>
          </a:bodyPr>
          <a:lstStyle/>
          <a:p>
            <a:pPr algn="ctr"/>
            <a:r>
              <a:rPr lang="en-US" sz="2400" spc="600" dirty="0">
                <a:solidFill>
                  <a:schemeClr val="tx1">
                    <a:lumMod val="75000"/>
                    <a:lumOff val="25000"/>
                  </a:schemeClr>
                </a:solidFill>
                <a:latin typeface="Roboto Light"/>
                <a:ea typeface="Roboto Medium" charset="0"/>
                <a:cs typeface="Roboto Light"/>
              </a:rPr>
              <a:t>DETERMINES WHETHER THE DATA SHOULD BE INCLUDED IN THE ANALYSIS</a:t>
            </a:r>
            <a:endParaRPr lang="en-US" sz="2400" spc="6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365943" y="1626683"/>
            <a:ext cx="1608133" cy="1795363"/>
          </a:xfrm>
          <a:prstGeom prst="rect">
            <a:avLst/>
          </a:prstGeom>
        </p:spPr>
        <p:txBody>
          <a:bodyPr wrap="none">
            <a:spAutoFit/>
          </a:bodyPr>
          <a:lstStyle/>
          <a:p>
            <a:pPr algn="ctr"/>
            <a:r>
              <a:rPr lang="en-US" sz="16600" baseline="-25000" dirty="0">
                <a:solidFill>
                  <a:srgbClr val="FF9F1B"/>
                </a:solidFill>
                <a:latin typeface="Pe-icon-7-stroke"/>
                <a:cs typeface="Pe-icon-7-stroke"/>
              </a:rPr>
              <a:t></a:t>
            </a:r>
            <a:endParaRPr lang="en-US" sz="28700" dirty="0">
              <a:solidFill>
                <a:srgbClr val="FF9F1B"/>
              </a:solidFill>
              <a:latin typeface="Pe-icon-7-stroke"/>
              <a:cs typeface="Pe-icon-7-stroke"/>
            </a:endParaRPr>
          </a:p>
        </p:txBody>
      </p:sp>
    </p:spTree>
    <p:extLst>
      <p:ext uri="{BB962C8B-B14F-4D97-AF65-F5344CB8AC3E}">
        <p14:creationId xmlns:p14="http://schemas.microsoft.com/office/powerpoint/2010/main" val="3827538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1911694" y="995832"/>
            <a:ext cx="2980303"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WRAP</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
        <p:nvSpPr>
          <p:cNvPr id="5" name="Rectangle 4"/>
          <p:cNvSpPr/>
          <p:nvPr/>
        </p:nvSpPr>
        <p:spPr>
          <a:xfrm>
            <a:off x="1160374" y="3995056"/>
            <a:ext cx="2428381" cy="738664"/>
          </a:xfrm>
          <a:prstGeom prst="rect">
            <a:avLst/>
          </a:prstGeom>
        </p:spPr>
        <p:txBody>
          <a:bodyPr wrap="square">
            <a:spAutoFit/>
          </a:bodyPr>
          <a:lstStyle/>
          <a:p>
            <a:pPr algn="r"/>
            <a:r>
              <a:rPr lang="en-US" sz="1400" i="1" dirty="0">
                <a:solidFill>
                  <a:schemeClr val="tx1">
                    <a:lumMod val="75000"/>
                    <a:lumOff val="25000"/>
                  </a:schemeClr>
                </a:solidFill>
                <a:latin typeface="Roboto"/>
                <a:ea typeface="Roboto Medium" charset="0"/>
                <a:cs typeface="Roboto"/>
              </a:rPr>
              <a:t>Some of the signal from the neck overlaps with portions of the brain</a:t>
            </a:r>
            <a:endParaRPr lang="en-US" sz="1400" b="1" dirty="0">
              <a:solidFill>
                <a:schemeClr val="tx1">
                  <a:lumMod val="75000"/>
                  <a:lumOff val="25000"/>
                </a:schemeClr>
              </a:solidFill>
              <a:latin typeface="Roboto"/>
              <a:ea typeface="Roboto" charset="0"/>
              <a:cs typeface="Roboto"/>
            </a:endParaRPr>
          </a:p>
        </p:txBody>
      </p:sp>
    </p:spTree>
    <p:extLst>
      <p:ext uri="{BB962C8B-B14F-4D97-AF65-F5344CB8AC3E}">
        <p14:creationId xmlns:p14="http://schemas.microsoft.com/office/powerpoint/2010/main" val="312205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14601" y="3712186"/>
            <a:ext cx="7162800" cy="523220"/>
          </a:xfrm>
          <a:prstGeom prst="rect">
            <a:avLst/>
          </a:prstGeom>
        </p:spPr>
        <p:txBody>
          <a:bodyPr wrap="square">
            <a:spAutoFit/>
          </a:bodyPr>
          <a:lstStyle/>
          <a:p>
            <a:pPr algn="ctr"/>
            <a:r>
              <a:rPr lang="en-US" sz="2800" spc="1400" dirty="0">
                <a:latin typeface="Roboto Light"/>
                <a:ea typeface="Roboto Medium" charset="0"/>
                <a:cs typeface="Roboto Light"/>
              </a:rPr>
              <a:t>QUESTIONS?</a:t>
            </a:r>
            <a:endParaRPr lang="en-US" sz="3200" spc="1400" dirty="0">
              <a:latin typeface="Roboto Light"/>
              <a:ea typeface="Roboto Thin" charset="0"/>
              <a:cs typeface="Roboto Light"/>
            </a:endParaRPr>
          </a:p>
        </p:txBody>
      </p:sp>
    </p:spTree>
    <p:extLst>
      <p:ext uri="{BB962C8B-B14F-4D97-AF65-F5344CB8AC3E}">
        <p14:creationId xmlns:p14="http://schemas.microsoft.com/office/powerpoint/2010/main" val="284795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1778274" y="995832"/>
            <a:ext cx="3113723"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RF ZIPPER</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Tree>
    <p:extLst>
      <p:ext uri="{BB962C8B-B14F-4D97-AF65-F5344CB8AC3E}">
        <p14:creationId xmlns:p14="http://schemas.microsoft.com/office/powerpoint/2010/main" val="106750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3196764" y="995832"/>
            <a:ext cx="1695233" cy="2123658"/>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LOW </a:t>
            </a:r>
          </a:p>
          <a:p>
            <a:pPr algn="r"/>
            <a:r>
              <a:rPr lang="en-US" sz="4400" dirty="0">
                <a:solidFill>
                  <a:srgbClr val="000000"/>
                </a:solidFill>
                <a:latin typeface="Nexa Bold" charset="0"/>
                <a:ea typeface="Nexa Bold" charset="0"/>
                <a:cs typeface="Nexa Bold" charset="0"/>
              </a:rPr>
              <a:t>SNR</a:t>
            </a:r>
          </a:p>
          <a:p>
            <a:pPr algn="r"/>
            <a:endParaRPr lang="en-US" sz="4400" dirty="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2481668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TRUCT0025_snapshot.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516" r="-6516"/>
          <a:stretch>
            <a:fillRect/>
          </a:stretch>
        </p:blipFill>
        <p:spPr>
          <a:xfrm>
            <a:off x="4912445" y="0"/>
            <a:ext cx="7751762" cy="6858000"/>
          </a:xfrm>
        </p:spPr>
      </p:pic>
      <p:sp>
        <p:nvSpPr>
          <p:cNvPr id="4" name="TextBox 3"/>
          <p:cNvSpPr txBox="1"/>
          <p:nvPr/>
        </p:nvSpPr>
        <p:spPr>
          <a:xfrm>
            <a:off x="1911694" y="995832"/>
            <a:ext cx="2980303" cy="1446550"/>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RECON</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
        <p:nvSpPr>
          <p:cNvPr id="5" name="Rectangle 4"/>
          <p:cNvSpPr/>
          <p:nvPr/>
        </p:nvSpPr>
        <p:spPr>
          <a:xfrm>
            <a:off x="1160374" y="3995056"/>
            <a:ext cx="2428381" cy="523220"/>
          </a:xfrm>
          <a:prstGeom prst="rect">
            <a:avLst/>
          </a:prstGeom>
        </p:spPr>
        <p:txBody>
          <a:bodyPr wrap="square">
            <a:spAutoFit/>
          </a:bodyPr>
          <a:lstStyle/>
          <a:p>
            <a:pPr algn="r"/>
            <a:r>
              <a:rPr lang="en-US" sz="1400" i="1" dirty="0">
                <a:solidFill>
                  <a:schemeClr val="tx1">
                    <a:lumMod val="75000"/>
                    <a:lumOff val="25000"/>
                  </a:schemeClr>
                </a:solidFill>
                <a:latin typeface="Roboto"/>
                <a:ea typeface="Roboto Medium" charset="0"/>
                <a:cs typeface="Roboto"/>
              </a:rPr>
              <a:t>Poor SNR in central regions due to high acceleration</a:t>
            </a:r>
            <a:endParaRPr lang="en-US" sz="1400" b="1" dirty="0">
              <a:solidFill>
                <a:schemeClr val="tx1">
                  <a:lumMod val="75000"/>
                  <a:lumOff val="25000"/>
                </a:schemeClr>
              </a:solidFill>
              <a:latin typeface="Roboto"/>
              <a:ea typeface="Roboto" charset="0"/>
              <a:cs typeface="Roboto"/>
            </a:endParaRPr>
          </a:p>
        </p:txBody>
      </p:sp>
    </p:spTree>
    <p:extLst>
      <p:ext uri="{BB962C8B-B14F-4D97-AF65-F5344CB8AC3E}">
        <p14:creationId xmlns:p14="http://schemas.microsoft.com/office/powerpoint/2010/main" val="3567316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59326" y="0"/>
            <a:ext cx="6858000" cy="6858000"/>
          </a:xfrm>
        </p:spPr>
      </p:pic>
      <p:sp>
        <p:nvSpPr>
          <p:cNvPr id="4" name="TextBox 3"/>
          <p:cNvSpPr txBox="1"/>
          <p:nvPr/>
        </p:nvSpPr>
        <p:spPr>
          <a:xfrm>
            <a:off x="1497274" y="995832"/>
            <a:ext cx="3394723" cy="2123658"/>
          </a:xfrm>
          <a:prstGeom prst="rect">
            <a:avLst/>
          </a:prstGeom>
          <a:noFill/>
        </p:spPr>
        <p:txBody>
          <a:bodyPr wrap="none" rtlCol="0">
            <a:spAutoFit/>
          </a:bodyPr>
          <a:lstStyle/>
          <a:p>
            <a:pPr algn="r"/>
            <a:r>
              <a:rPr lang="en-US" sz="4400" dirty="0">
                <a:solidFill>
                  <a:srgbClr val="FF9F1B"/>
                </a:solidFill>
                <a:latin typeface="Nexa Bold" charset="0"/>
                <a:ea typeface="Nexa Bold" charset="0"/>
                <a:cs typeface="Nexa Bold" charset="0"/>
              </a:rPr>
              <a:t>(ANOTHER)</a:t>
            </a:r>
          </a:p>
          <a:p>
            <a:pPr algn="r"/>
            <a:r>
              <a:rPr lang="en-US" sz="4400" dirty="0">
                <a:solidFill>
                  <a:srgbClr val="FF9F1B"/>
                </a:solidFill>
                <a:latin typeface="Nexa Bold" charset="0"/>
                <a:ea typeface="Nexa Bold" charset="0"/>
                <a:cs typeface="Nexa Bold" charset="0"/>
              </a:rPr>
              <a:t>RECON</a:t>
            </a:r>
            <a:endParaRPr lang="en-US" sz="4400" dirty="0">
              <a:solidFill>
                <a:schemeClr val="tx1">
                  <a:lumMod val="75000"/>
                  <a:lumOff val="25000"/>
                </a:schemeClr>
              </a:solidFill>
              <a:latin typeface="Nexa Bold" charset="0"/>
              <a:ea typeface="Nexa Bold" charset="0"/>
              <a:cs typeface="Nexa Bold" charset="0"/>
            </a:endParaRPr>
          </a:p>
          <a:p>
            <a:pPr algn="r"/>
            <a:r>
              <a:rPr lang="en-US" sz="4400" dirty="0">
                <a:solidFill>
                  <a:schemeClr val="tx1">
                    <a:lumMod val="75000"/>
                    <a:lumOff val="25000"/>
                  </a:schemeClr>
                </a:solidFill>
                <a:latin typeface="Nexa Bold" charset="0"/>
                <a:ea typeface="Nexa Bold" charset="0"/>
                <a:cs typeface="Nexa Bold" charset="0"/>
              </a:rPr>
              <a:t>ARTIFACT</a:t>
            </a:r>
          </a:p>
        </p:txBody>
      </p:sp>
      <p:sp>
        <p:nvSpPr>
          <p:cNvPr id="5" name="Rectangle 4"/>
          <p:cNvSpPr/>
          <p:nvPr/>
        </p:nvSpPr>
        <p:spPr>
          <a:xfrm>
            <a:off x="1160374" y="3995056"/>
            <a:ext cx="2428381" cy="523220"/>
          </a:xfrm>
          <a:prstGeom prst="rect">
            <a:avLst/>
          </a:prstGeom>
        </p:spPr>
        <p:txBody>
          <a:bodyPr wrap="square">
            <a:spAutoFit/>
          </a:bodyPr>
          <a:lstStyle/>
          <a:p>
            <a:pPr algn="r"/>
            <a:r>
              <a:rPr lang="en-US" sz="1400" i="1" dirty="0">
                <a:solidFill>
                  <a:schemeClr val="tx1">
                    <a:lumMod val="75000"/>
                    <a:lumOff val="25000"/>
                  </a:schemeClr>
                </a:solidFill>
                <a:latin typeface="Roboto"/>
                <a:ea typeface="Roboto Medium" charset="0"/>
                <a:cs typeface="Roboto"/>
              </a:rPr>
              <a:t>High acceleration causing reconstruction artifacts</a:t>
            </a:r>
            <a:endParaRPr lang="en-US" sz="1400" b="1" dirty="0">
              <a:solidFill>
                <a:schemeClr val="tx1">
                  <a:lumMod val="75000"/>
                  <a:lumOff val="25000"/>
                </a:schemeClr>
              </a:solidFill>
              <a:latin typeface="Roboto"/>
              <a:ea typeface="Roboto" charset="0"/>
              <a:cs typeface="Roboto"/>
            </a:endParaRPr>
          </a:p>
        </p:txBody>
      </p:sp>
    </p:spTree>
    <p:extLst>
      <p:ext uri="{BB962C8B-B14F-4D97-AF65-F5344CB8AC3E}">
        <p14:creationId xmlns:p14="http://schemas.microsoft.com/office/powerpoint/2010/main" val="30265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usceptibility.ti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869" b="-12869"/>
          <a:stretch>
            <a:fillRect/>
          </a:stretch>
        </p:blipFill>
        <p:spPr/>
      </p:pic>
      <p:sp>
        <p:nvSpPr>
          <p:cNvPr id="6" name="Rectangle 5"/>
          <p:cNvSpPr/>
          <p:nvPr/>
        </p:nvSpPr>
        <p:spPr>
          <a:xfrm>
            <a:off x="6096000" y="5871371"/>
            <a:ext cx="6096000" cy="646331"/>
          </a:xfrm>
          <a:prstGeom prst="rect">
            <a:avLst/>
          </a:prstGeom>
        </p:spPr>
        <p:txBody>
          <a:bodyPr>
            <a:spAutoFit/>
          </a:bodyPr>
          <a:lstStyle/>
          <a:p>
            <a:pPr algn="r"/>
            <a:r>
              <a:rPr lang="en-US" sz="1200" dirty="0">
                <a:latin typeface="Roboto"/>
                <a:cs typeface="Roboto"/>
              </a:rPr>
              <a:t>Magnetic Susceptibility Artifacts on MRI: A Hairy Situation</a:t>
            </a:r>
          </a:p>
          <a:p>
            <a:pPr algn="r"/>
            <a:r>
              <a:rPr lang="en-US" sz="1200" dirty="0">
                <a:latin typeface="Roboto"/>
                <a:cs typeface="Roboto"/>
              </a:rPr>
              <a:t>Robert C. </a:t>
            </a:r>
            <a:r>
              <a:rPr lang="en-US" sz="1200" dirty="0" err="1">
                <a:latin typeface="Roboto"/>
                <a:cs typeface="Roboto"/>
              </a:rPr>
              <a:t>McKinstry</a:t>
            </a:r>
            <a:r>
              <a:rPr lang="en-US" sz="1200" dirty="0">
                <a:latin typeface="Roboto"/>
                <a:cs typeface="Roboto"/>
              </a:rPr>
              <a:t>, III and </a:t>
            </a:r>
            <a:r>
              <a:rPr lang="en-US" sz="1200" dirty="0" err="1">
                <a:latin typeface="Roboto"/>
                <a:cs typeface="Roboto"/>
              </a:rPr>
              <a:t>Delma</a:t>
            </a:r>
            <a:r>
              <a:rPr lang="en-US" sz="1200" dirty="0">
                <a:latin typeface="Roboto"/>
                <a:cs typeface="Roboto"/>
              </a:rPr>
              <a:t> Y. Jarrett</a:t>
            </a:r>
          </a:p>
          <a:p>
            <a:pPr algn="r"/>
            <a:r>
              <a:rPr lang="en-US" sz="1200" dirty="0">
                <a:latin typeface="Roboto"/>
                <a:cs typeface="Roboto"/>
              </a:rPr>
              <a:t>American Journal of </a:t>
            </a:r>
            <a:r>
              <a:rPr lang="en-US" sz="1200" dirty="0" err="1">
                <a:latin typeface="Roboto"/>
                <a:cs typeface="Roboto"/>
              </a:rPr>
              <a:t>Roentgenology</a:t>
            </a:r>
            <a:r>
              <a:rPr lang="en-US" sz="1200" dirty="0">
                <a:latin typeface="Roboto"/>
                <a:cs typeface="Roboto"/>
              </a:rPr>
              <a:t> 2004 182:2, 532-532</a:t>
            </a:r>
          </a:p>
        </p:txBody>
      </p:sp>
    </p:spTree>
    <p:extLst>
      <p:ext uri="{BB962C8B-B14F-4D97-AF65-F5344CB8AC3E}">
        <p14:creationId xmlns:p14="http://schemas.microsoft.com/office/powerpoint/2010/main" val="73663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01503" y="3888672"/>
            <a:ext cx="6789038"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NAME THE ARTIFACT</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
        <p:nvSpPr>
          <p:cNvPr id="11" name="TextBox 10"/>
          <p:cNvSpPr txBox="1"/>
          <p:nvPr/>
        </p:nvSpPr>
        <p:spPr>
          <a:xfrm>
            <a:off x="7777306" y="6111982"/>
            <a:ext cx="3798241" cy="261610"/>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Artifact images from http://</a:t>
            </a:r>
            <a:r>
              <a:rPr lang="en-US" sz="1100" i="1" spc="600" dirty="0" err="1">
                <a:solidFill>
                  <a:schemeClr val="bg1"/>
                </a:solidFill>
                <a:latin typeface="Roboto Light" charset="0"/>
                <a:ea typeface="Roboto Light" charset="0"/>
                <a:cs typeface="Roboto Light" charset="0"/>
              </a:rPr>
              <a:t>www.neuroimagingprimers.org</a:t>
            </a:r>
            <a:r>
              <a:rPr lang="en-US" sz="1100" i="1" spc="600" dirty="0">
                <a:solidFill>
                  <a:schemeClr val="bg1"/>
                </a:solidFill>
                <a:latin typeface="Roboto Light" charset="0"/>
                <a:ea typeface="Roboto Light" charset="0"/>
                <a:cs typeface="Roboto Light" charset="0"/>
              </a:rPr>
              <a:t>/</a:t>
            </a:r>
          </a:p>
        </p:txBody>
      </p:sp>
    </p:spTree>
    <p:extLst>
      <p:ext uri="{BB962C8B-B14F-4D97-AF65-F5344CB8AC3E}">
        <p14:creationId xmlns:p14="http://schemas.microsoft.com/office/powerpoint/2010/main" val="28608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TRUCT0023_coronal.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519" r="-6519"/>
          <a:stretch>
            <a:fillRect/>
          </a:stretch>
        </p:blipFill>
        <p:spPr>
          <a:xfrm>
            <a:off x="-455924" y="-1"/>
            <a:ext cx="7752202" cy="6858000"/>
          </a:xfrm>
        </p:spPr>
      </p:pic>
      <p:sp>
        <p:nvSpPr>
          <p:cNvPr id="4" name="TextBox 3"/>
          <p:cNvSpPr txBox="1"/>
          <p:nvPr/>
        </p:nvSpPr>
        <p:spPr>
          <a:xfrm>
            <a:off x="8156777" y="995832"/>
            <a:ext cx="2504890" cy="76944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MOTION</a:t>
            </a:r>
            <a:endParaRPr lang="en-US" sz="4400" dirty="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30217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2011165" cy="76944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WRAP</a:t>
            </a:r>
            <a:endParaRPr lang="en-US" sz="4400" dirty="0">
              <a:solidFill>
                <a:schemeClr val="tx1">
                  <a:lumMod val="75000"/>
                  <a:lumOff val="25000"/>
                </a:schemeClr>
              </a:solidFill>
              <a:latin typeface="Nexa Bold" charset="0"/>
              <a:ea typeface="Nexa Bold" charset="0"/>
              <a:cs typeface="Nexa Bold" charset="0"/>
            </a:endParaRP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11459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8823" y="-1"/>
            <a:ext cx="6858000" cy="6858000"/>
          </a:xfrm>
        </p:spPr>
      </p:pic>
      <p:sp>
        <p:nvSpPr>
          <p:cNvPr id="4" name="TextBox 3"/>
          <p:cNvSpPr txBox="1"/>
          <p:nvPr/>
        </p:nvSpPr>
        <p:spPr>
          <a:xfrm>
            <a:off x="8156777" y="995832"/>
            <a:ext cx="2504890" cy="76944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MOTION</a:t>
            </a:r>
            <a:endParaRPr lang="en-US" sz="4400" dirty="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2711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8823" y="-1"/>
            <a:ext cx="6858000" cy="6858000"/>
          </a:xfrm>
        </p:spPr>
      </p:pic>
      <p:sp>
        <p:nvSpPr>
          <p:cNvPr id="4" name="TextBox 3"/>
          <p:cNvSpPr txBox="1"/>
          <p:nvPr/>
        </p:nvSpPr>
        <p:spPr>
          <a:xfrm>
            <a:off x="8156777" y="995832"/>
            <a:ext cx="2504890" cy="76944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MOTION</a:t>
            </a:r>
            <a:endParaRPr lang="en-US" sz="4400" dirty="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258818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08062" y="2940424"/>
            <a:ext cx="5975915" cy="707886"/>
          </a:xfrm>
          <a:prstGeom prst="rect">
            <a:avLst/>
          </a:prstGeom>
          <a:noFill/>
        </p:spPr>
        <p:txBody>
          <a:bodyPr wrap="none" rtlCol="0">
            <a:spAutoFit/>
          </a:bodyPr>
          <a:lstStyle/>
          <a:p>
            <a:pPr algn="ctr"/>
            <a:r>
              <a:rPr lang="en-US" sz="4000" spc="1400" dirty="0">
                <a:solidFill>
                  <a:schemeClr val="bg1"/>
                </a:solidFill>
                <a:latin typeface="Roboto Light"/>
                <a:ea typeface="Nexa Bold" charset="0"/>
                <a:cs typeface="Roboto Light"/>
              </a:rPr>
              <a:t>TODAY’S CLASS</a:t>
            </a:r>
          </a:p>
        </p:txBody>
      </p:sp>
      <p:sp>
        <p:nvSpPr>
          <p:cNvPr id="3" name="Rectangle 2"/>
          <p:cNvSpPr/>
          <p:nvPr/>
        </p:nvSpPr>
        <p:spPr>
          <a:xfrm>
            <a:off x="3399958" y="3870855"/>
            <a:ext cx="5419097" cy="2169825"/>
          </a:xfrm>
          <a:prstGeom prst="rect">
            <a:avLst/>
          </a:prstGeom>
        </p:spPr>
        <p:txBody>
          <a:bodyPr wrap="none">
            <a:spAutoFit/>
          </a:bodyPr>
          <a:lstStyle/>
          <a:p>
            <a:pPr algn="ctr">
              <a:spcAft>
                <a:spcPts val="1800"/>
              </a:spcAft>
            </a:pPr>
            <a:r>
              <a:rPr lang="en-US" sz="2000" dirty="0">
                <a:solidFill>
                  <a:srgbClr val="FFFFFF"/>
                </a:solidFill>
                <a:latin typeface="Roboto Light"/>
                <a:cs typeface="Roboto Light"/>
              </a:rPr>
              <a:t>What is relaxation (and why we need to know)?</a:t>
            </a:r>
          </a:p>
          <a:p>
            <a:pPr algn="ctr"/>
            <a:r>
              <a:rPr lang="en-US" sz="2000" dirty="0">
                <a:solidFill>
                  <a:srgbClr val="FFFFFF"/>
                </a:solidFill>
                <a:latin typeface="Roboto Light"/>
                <a:cs typeface="Roboto Light"/>
              </a:rPr>
              <a:t>What do MR parameters mean?</a:t>
            </a:r>
          </a:p>
          <a:p>
            <a:pPr algn="ctr"/>
            <a:endParaRPr lang="en-US" sz="2000" dirty="0">
              <a:solidFill>
                <a:srgbClr val="FFFFFF"/>
              </a:solidFill>
              <a:latin typeface="Roboto Light"/>
              <a:cs typeface="Roboto Light"/>
            </a:endParaRPr>
          </a:p>
          <a:p>
            <a:pPr algn="ctr"/>
            <a:r>
              <a:rPr lang="en-US" sz="2000" dirty="0">
                <a:solidFill>
                  <a:srgbClr val="FFFFFF"/>
                </a:solidFill>
                <a:latin typeface="Roboto Light"/>
                <a:cs typeface="Roboto Light"/>
              </a:rPr>
              <a:t>Why should we care about Quality Control?</a:t>
            </a:r>
          </a:p>
          <a:p>
            <a:pPr algn="ctr"/>
            <a:endParaRPr lang="en-US" sz="2000" dirty="0">
              <a:solidFill>
                <a:srgbClr val="FFFFFF"/>
              </a:solidFill>
              <a:latin typeface="Roboto Light"/>
              <a:cs typeface="Roboto Light"/>
            </a:endParaRPr>
          </a:p>
          <a:p>
            <a:pPr algn="ctr"/>
            <a:r>
              <a:rPr lang="en-US" sz="2000" dirty="0">
                <a:solidFill>
                  <a:srgbClr val="FFFFFF"/>
                </a:solidFill>
                <a:latin typeface="Roboto Light"/>
                <a:cs typeface="Roboto Light"/>
              </a:rPr>
              <a:t>MRI Scans gone bad (aka Artifacts)</a:t>
            </a:r>
          </a:p>
        </p:txBody>
      </p:sp>
    </p:spTree>
    <p:extLst>
      <p:ext uri="{BB962C8B-B14F-4D97-AF65-F5344CB8AC3E}">
        <p14:creationId xmlns:p14="http://schemas.microsoft.com/office/powerpoint/2010/main" val="4156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3762671" cy="273921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BIAS</a:t>
            </a:r>
          </a:p>
          <a:p>
            <a:r>
              <a:rPr lang="en-US" sz="3200" dirty="0">
                <a:latin typeface="Nexa Bold" charset="0"/>
                <a:ea typeface="Nexa Bold" charset="0"/>
                <a:cs typeface="Nexa Bold" charset="0"/>
              </a:rPr>
              <a:t>CAN BE </a:t>
            </a:r>
          </a:p>
          <a:p>
            <a:r>
              <a:rPr lang="en-US" sz="3200" dirty="0">
                <a:latin typeface="Nexa Bold" charset="0"/>
                <a:ea typeface="Nexa Bold" charset="0"/>
                <a:cs typeface="Nexa Bold" charset="0"/>
              </a:rPr>
              <a:t>CORRECTED</a:t>
            </a:r>
          </a:p>
          <a:p>
            <a:r>
              <a:rPr lang="en-US" sz="3200" dirty="0">
                <a:latin typeface="Nexa Bold" charset="0"/>
                <a:ea typeface="Nexa Bold" charset="0"/>
                <a:cs typeface="Nexa Bold" charset="0"/>
              </a:rPr>
              <a:t>DURING </a:t>
            </a:r>
          </a:p>
          <a:p>
            <a:r>
              <a:rPr lang="en-US" sz="3200" dirty="0">
                <a:latin typeface="Nexa Bold" charset="0"/>
                <a:ea typeface="Nexa Bold" charset="0"/>
                <a:cs typeface="Nexa Bold" charset="0"/>
              </a:rPr>
              <a:t>PREPROCESSING</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363778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3099155"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NONE</a:t>
            </a:r>
            <a:endParaRPr lang="en-US" sz="4400" dirty="0">
              <a:solidFill>
                <a:schemeClr val="tx1">
                  <a:lumMod val="75000"/>
                  <a:lumOff val="25000"/>
                </a:schemeClr>
              </a:solidFill>
              <a:latin typeface="Nexa Bold" charset="0"/>
              <a:ea typeface="Nexa Bold" charset="0"/>
              <a:cs typeface="Nexa Bold" charset="0"/>
            </a:endParaRPr>
          </a:p>
          <a:p>
            <a:r>
              <a:rPr lang="en-US" sz="3600" dirty="0">
                <a:solidFill>
                  <a:schemeClr val="tx1">
                    <a:lumMod val="75000"/>
                    <a:lumOff val="25000"/>
                  </a:schemeClr>
                </a:solidFill>
                <a:latin typeface="Nexa Bold" charset="0"/>
                <a:ea typeface="Nexa Bold" charset="0"/>
                <a:cs typeface="Nexa Bold" charset="0"/>
              </a:rPr>
              <a:t>ENLARGED</a:t>
            </a:r>
          </a:p>
          <a:p>
            <a:r>
              <a:rPr lang="en-US" sz="3600" dirty="0">
                <a:solidFill>
                  <a:schemeClr val="tx1">
                    <a:lumMod val="75000"/>
                    <a:lumOff val="25000"/>
                  </a:schemeClr>
                </a:solidFill>
                <a:latin typeface="Nexa Bold" charset="0"/>
                <a:ea typeface="Nexa Bold" charset="0"/>
                <a:cs typeface="Nexa Bold" charset="0"/>
              </a:rPr>
              <a:t>VENTRICLES</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17472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1868973" cy="76944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NONE</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14594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3762671" cy="2739211"/>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BIAS</a:t>
            </a:r>
          </a:p>
          <a:p>
            <a:r>
              <a:rPr lang="en-US" sz="3200" dirty="0">
                <a:latin typeface="Nexa Bold" charset="0"/>
                <a:ea typeface="Nexa Bold" charset="0"/>
                <a:cs typeface="Nexa Bold" charset="0"/>
              </a:rPr>
              <a:t>CAN BE </a:t>
            </a:r>
          </a:p>
          <a:p>
            <a:r>
              <a:rPr lang="en-US" sz="3200" dirty="0">
                <a:latin typeface="Nexa Bold" charset="0"/>
                <a:ea typeface="Nexa Bold" charset="0"/>
                <a:cs typeface="Nexa Bold" charset="0"/>
              </a:rPr>
              <a:t>CORRECTED</a:t>
            </a:r>
          </a:p>
          <a:p>
            <a:r>
              <a:rPr lang="en-US" sz="3200" dirty="0">
                <a:latin typeface="Nexa Bold" charset="0"/>
                <a:ea typeface="Nexa Bold" charset="0"/>
                <a:cs typeface="Nexa Bold" charset="0"/>
              </a:rPr>
              <a:t>DURING </a:t>
            </a:r>
          </a:p>
          <a:p>
            <a:r>
              <a:rPr lang="en-US" sz="3200" dirty="0">
                <a:latin typeface="Nexa Bold" charset="0"/>
                <a:ea typeface="Nexa Bold" charset="0"/>
                <a:cs typeface="Nexa Bold" charset="0"/>
              </a:rPr>
              <a:t>PREPROCESSING</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38913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2223890" cy="1446550"/>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RF </a:t>
            </a:r>
          </a:p>
          <a:p>
            <a:r>
              <a:rPr lang="en-US" sz="4400" dirty="0">
                <a:solidFill>
                  <a:srgbClr val="FF9F1B"/>
                </a:solidFill>
                <a:latin typeface="Nexa Bold" charset="0"/>
                <a:ea typeface="Nexa Bold" charset="0"/>
                <a:cs typeface="Nexa Bold" charset="0"/>
              </a:rPr>
              <a:t>ZIPPER</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285060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0" descr="knee_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149" y="3481772"/>
            <a:ext cx="828000" cy="831738"/>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5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257490" y="3963220"/>
            <a:ext cx="657870" cy="76645"/>
          </a:xfrm>
          <a:prstGeom prst="rect">
            <a:avLst/>
          </a:prstGeom>
        </p:spPr>
      </p:pic>
      <p:pic>
        <p:nvPicPr>
          <p:cNvPr id="30" name="Picture 29"/>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482258" y="3968947"/>
            <a:ext cx="668498" cy="77883"/>
          </a:xfrm>
          <a:prstGeom prst="rect">
            <a:avLst/>
          </a:prstGeom>
        </p:spPr>
      </p:pic>
      <p:sp>
        <p:nvSpPr>
          <p:cNvPr id="55" name="Rectangle 54"/>
          <p:cNvSpPr/>
          <p:nvPr/>
        </p:nvSpPr>
        <p:spPr>
          <a:xfrm>
            <a:off x="5309812" y="3481771"/>
            <a:ext cx="378014" cy="760563"/>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pic>
        <p:nvPicPr>
          <p:cNvPr id="28" name="Picture 27"/>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1" y="3649031"/>
            <a:ext cx="657870" cy="76645"/>
          </a:xfrm>
          <a:prstGeom prst="rect">
            <a:avLst/>
          </a:prstGeom>
        </p:spPr>
      </p:pic>
      <p:pic>
        <p:nvPicPr>
          <p:cNvPr id="29" name="Picture 28"/>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25367" y="3734423"/>
            <a:ext cx="668498" cy="77883"/>
          </a:xfrm>
          <a:prstGeom prst="rect">
            <a:avLst/>
          </a:prstGeom>
        </p:spPr>
      </p:pic>
      <p:pic>
        <p:nvPicPr>
          <p:cNvPr id="31" name="Picture 30"/>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18579" y="3889824"/>
            <a:ext cx="657870" cy="76645"/>
          </a:xfrm>
          <a:prstGeom prst="rect">
            <a:avLst/>
          </a:prstGeom>
        </p:spPr>
      </p:pic>
      <p:pic>
        <p:nvPicPr>
          <p:cNvPr id="32" name="Picture 3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2" y="3494249"/>
            <a:ext cx="657870" cy="76645"/>
          </a:xfrm>
          <a:prstGeom prst="rect">
            <a:avLst/>
          </a:prstGeom>
        </p:spPr>
      </p:pic>
      <p:pic>
        <p:nvPicPr>
          <p:cNvPr id="33" name="Picture 32"/>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810714" y="3408239"/>
            <a:ext cx="657870" cy="76645"/>
          </a:xfrm>
          <a:prstGeom prst="rect">
            <a:avLst/>
          </a:prstGeom>
        </p:spPr>
      </p:pic>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grpSp>
        <p:nvGrpSpPr>
          <p:cNvPr id="35" name="Group 34"/>
          <p:cNvGrpSpPr/>
          <p:nvPr/>
        </p:nvGrpSpPr>
        <p:grpSpPr>
          <a:xfrm>
            <a:off x="4246781" y="3508508"/>
            <a:ext cx="3698448" cy="3280046"/>
            <a:chOff x="4248377" y="3397326"/>
            <a:chExt cx="3698448" cy="3280046"/>
          </a:xfrm>
        </p:grpSpPr>
        <p:grpSp>
          <p:nvGrpSpPr>
            <p:cNvPr id="38" name="Group 37"/>
            <p:cNvGrpSpPr/>
            <p:nvPr/>
          </p:nvGrpSpPr>
          <p:grpSpPr>
            <a:xfrm>
              <a:off x="4248377" y="4511592"/>
              <a:ext cx="3698448" cy="2165780"/>
              <a:chOff x="3972332" y="4511592"/>
              <a:chExt cx="3698448" cy="2165780"/>
            </a:xfrm>
          </p:grpSpPr>
          <p:sp>
            <p:nvSpPr>
              <p:cNvPr id="39" name="Rectangle 38"/>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Radio frequency (B</a:t>
                </a:r>
                <a:r>
                  <a:rPr lang="en-US" sz="1600" baseline="-25000" dirty="0">
                    <a:solidFill>
                      <a:schemeClr val="tx1">
                        <a:lumMod val="75000"/>
                        <a:lumOff val="25000"/>
                      </a:schemeClr>
                    </a:solidFill>
                    <a:latin typeface="Roboto Medium"/>
                    <a:ea typeface="Roboto Medium" charset="0"/>
                    <a:cs typeface="Roboto Medium"/>
                  </a:rPr>
                  <a:t>1</a:t>
                </a:r>
                <a:r>
                  <a:rPr lang="en-US" sz="1600" dirty="0">
                    <a:solidFill>
                      <a:schemeClr val="tx1">
                        <a:lumMod val="75000"/>
                        <a:lumOff val="25000"/>
                      </a:schemeClr>
                    </a:solidFill>
                    <a:latin typeface="Roboto Medium"/>
                    <a:ea typeface="Roboto Medium" charset="0"/>
                    <a:cs typeface="Roboto Medium"/>
                  </a:rPr>
                  <a:t>)</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waves knock over the aligned, </a:t>
                </a:r>
                <a:r>
                  <a:rPr lang="en-US" sz="1600" dirty="0" err="1">
                    <a:solidFill>
                      <a:schemeClr val="tx1">
                        <a:lumMod val="75000"/>
                        <a:lumOff val="25000"/>
                      </a:schemeClr>
                    </a:solidFill>
                    <a:latin typeface="Roboto"/>
                    <a:ea typeface="Roboto Thin" charset="0"/>
                    <a:cs typeface="Roboto"/>
                  </a:rPr>
                  <a:t>precessing</a:t>
                </a:r>
                <a:r>
                  <a:rPr lang="en-US" sz="1600" dirty="0">
                    <a:solidFill>
                      <a:schemeClr val="tx1">
                        <a:lumMod val="75000"/>
                        <a:lumOff val="25000"/>
                      </a:schemeClr>
                    </a:solidFill>
                    <a:latin typeface="Roboto"/>
                    <a:ea typeface="Roboto Thin" charset="0"/>
                    <a:cs typeface="Roboto"/>
                  </a:rPr>
                  <a:t> protons. When the protons realign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they release energy at the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 </a:t>
                </a:r>
              </a:p>
            </p:txBody>
          </p:sp>
          <p:sp>
            <p:nvSpPr>
              <p:cNvPr id="40" name="TextBox 39"/>
              <p:cNvSpPr txBox="1"/>
              <p:nvPr/>
            </p:nvSpPr>
            <p:spPr>
              <a:xfrm>
                <a:off x="3972332" y="4511592"/>
                <a:ext cx="3698448"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 RELEASE ENERGY</a:t>
                </a:r>
              </a:p>
            </p:txBody>
          </p:sp>
        </p:grpSp>
        <p:sp>
          <p:nvSpPr>
            <p:cNvPr id="36" name="Rectangle 35"/>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1" name="Group 40"/>
          <p:cNvGrpSpPr/>
          <p:nvPr/>
        </p:nvGrpSpPr>
        <p:grpSpPr>
          <a:xfrm>
            <a:off x="1250395" y="3508508"/>
            <a:ext cx="2749471" cy="3280046"/>
            <a:chOff x="4722867" y="3397326"/>
            <a:chExt cx="2749471" cy="3280046"/>
          </a:xfrm>
        </p:grpSpPr>
        <p:sp>
          <p:nvSpPr>
            <p:cNvPr id="42" name="Rectangle 41"/>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4" name="Group 43"/>
            <p:cNvGrpSpPr/>
            <p:nvPr/>
          </p:nvGrpSpPr>
          <p:grpSpPr>
            <a:xfrm>
              <a:off x="4722867" y="4511592"/>
              <a:ext cx="2749471" cy="2165780"/>
              <a:chOff x="4446822" y="4511592"/>
              <a:chExt cx="2749471" cy="2165780"/>
            </a:xfrm>
          </p:grpSpPr>
          <p:sp>
            <p:nvSpPr>
              <p:cNvPr id="45" name="Rectangle 44"/>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charset="0"/>
                    <a:ea typeface="Roboto Medium" charset="0"/>
                    <a:cs typeface="Roboto Medium" charset="0"/>
                  </a:rPr>
                  <a:t>Spin</a:t>
                </a:r>
                <a:r>
                  <a:rPr lang="en-US" sz="1600" dirty="0">
                    <a:solidFill>
                      <a:schemeClr val="tx1">
                        <a:lumMod val="75000"/>
                        <a:lumOff val="25000"/>
                      </a:schemeClr>
                    </a:solidFill>
                    <a:latin typeface="Roboto Thin" charset="0"/>
                    <a:ea typeface="Roboto Thin" charset="0"/>
                    <a:cs typeface="Roboto Thin" charset="0"/>
                  </a:rPr>
                  <a:t> </a:t>
                </a:r>
                <a:r>
                  <a:rPr lang="en-US" sz="1600" dirty="0">
                    <a:solidFill>
                      <a:schemeClr val="tx1">
                        <a:lumMod val="75000"/>
                        <a:lumOff val="25000"/>
                      </a:schemeClr>
                    </a:solidFill>
                    <a:latin typeface="Roboto"/>
                    <a:ea typeface="Roboto Thin" charset="0"/>
                    <a:cs typeface="Roboto"/>
                  </a:rPr>
                  <a:t>(aka angular momentum) generates a magnetic moment that allows protons to </a:t>
                </a:r>
                <a:r>
                  <a:rPr lang="en-US" sz="1600" dirty="0" err="1">
                    <a:solidFill>
                      <a:schemeClr val="tx1">
                        <a:lumMod val="75000"/>
                        <a:lumOff val="25000"/>
                      </a:schemeClr>
                    </a:solidFill>
                    <a:latin typeface="Roboto Medium"/>
                    <a:ea typeface="Roboto Thin" charset="0"/>
                    <a:cs typeface="Roboto Medium"/>
                  </a:rPr>
                  <a:t>precess</a:t>
                </a:r>
                <a:r>
                  <a:rPr lang="en-US" sz="1600" dirty="0">
                    <a:solidFill>
                      <a:schemeClr val="tx1">
                        <a:lumMod val="75000"/>
                        <a:lumOff val="25000"/>
                      </a:schemeClr>
                    </a:solidFill>
                    <a:latin typeface="Roboto"/>
                    <a:ea typeface="Roboto Thin" charset="0"/>
                    <a:cs typeface="Roboto"/>
                  </a:rPr>
                  <a:t> at a specific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a:t>
                </a:r>
                <a:r>
                  <a:rPr lang="en-US" sz="1600" b="1" i="1" dirty="0">
                    <a:solidFill>
                      <a:schemeClr val="tx1">
                        <a:lumMod val="75000"/>
                        <a:lumOff val="25000"/>
                      </a:schemeClr>
                    </a:solidFill>
                    <a:latin typeface="Roboto"/>
                    <a:ea typeface="Roboto Thin" charset="0"/>
                    <a:cs typeface="Roboto"/>
                  </a:rPr>
                  <a:t> </a:t>
                </a:r>
                <a:r>
                  <a:rPr lang="en-US" sz="1600" dirty="0">
                    <a:solidFill>
                      <a:schemeClr val="tx1">
                        <a:lumMod val="75000"/>
                        <a:lumOff val="25000"/>
                      </a:schemeClr>
                    </a:solidFill>
                    <a:latin typeface="Roboto"/>
                    <a:ea typeface="Roboto Thin" charset="0"/>
                    <a:cs typeface="Roboto"/>
                  </a:rPr>
                  <a:t>in an external magnetic field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a:t>
                </a:r>
              </a:p>
            </p:txBody>
          </p:sp>
          <p:sp>
            <p:nvSpPr>
              <p:cNvPr id="46" name="TextBox 45"/>
              <p:cNvSpPr txBox="1"/>
              <p:nvPr/>
            </p:nvSpPr>
            <p:spPr>
              <a:xfrm>
                <a:off x="4446822" y="4511592"/>
                <a:ext cx="2749471"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PROTONS PRECESS</a:t>
                </a:r>
              </a:p>
            </p:txBody>
          </p:sp>
        </p:grpSp>
      </p:grpSp>
      <p:grpSp>
        <p:nvGrpSpPr>
          <p:cNvPr id="47" name="Group 46"/>
          <p:cNvGrpSpPr/>
          <p:nvPr/>
        </p:nvGrpSpPr>
        <p:grpSpPr>
          <a:xfrm>
            <a:off x="7416296" y="3508508"/>
            <a:ext cx="4301177" cy="2787603"/>
            <a:chOff x="3947016" y="3397326"/>
            <a:chExt cx="4301177" cy="2787603"/>
          </a:xfrm>
        </p:grpSpPr>
        <p:sp>
          <p:nvSpPr>
            <p:cNvPr id="48" name="Rectangle 47"/>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0" name="Group 49"/>
            <p:cNvGrpSpPr/>
            <p:nvPr/>
          </p:nvGrpSpPr>
          <p:grpSpPr>
            <a:xfrm>
              <a:off x="3947016" y="4511592"/>
              <a:ext cx="4301177" cy="1673337"/>
              <a:chOff x="3670971" y="4511592"/>
              <a:chExt cx="4301177" cy="1673337"/>
            </a:xfrm>
          </p:grpSpPr>
          <p:sp>
            <p:nvSpPr>
              <p:cNvPr id="51" name="Rectangle 50"/>
              <p:cNvSpPr/>
              <p:nvPr/>
            </p:nvSpPr>
            <p:spPr>
              <a:xfrm>
                <a:off x="4472080" y="4861490"/>
                <a:ext cx="2698943" cy="1323439"/>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The relaxation rates</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(return to alignment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are recorded in K-space as a </a:t>
                </a:r>
                <a:r>
                  <a:rPr lang="en-US" sz="1600" dirty="0">
                    <a:solidFill>
                      <a:schemeClr val="tx1">
                        <a:lumMod val="75000"/>
                        <a:lumOff val="25000"/>
                      </a:schemeClr>
                    </a:solidFill>
                    <a:latin typeface="Roboto Medium"/>
                    <a:ea typeface="Roboto Thin" charset="0"/>
                    <a:cs typeface="Roboto Medium"/>
                  </a:rPr>
                  <a:t>spatial frequencies </a:t>
                </a:r>
                <a:r>
                  <a:rPr lang="en-US" sz="1600" dirty="0">
                    <a:solidFill>
                      <a:schemeClr val="tx1">
                        <a:lumMod val="75000"/>
                        <a:lumOff val="25000"/>
                      </a:schemeClr>
                    </a:solidFill>
                    <a:latin typeface="Roboto"/>
                    <a:ea typeface="Roboto Thin" charset="0"/>
                    <a:cs typeface="Roboto"/>
                  </a:rPr>
                  <a:t>(number of cycles per meter)</a:t>
                </a:r>
              </a:p>
            </p:txBody>
          </p:sp>
          <p:sp>
            <p:nvSpPr>
              <p:cNvPr id="52" name="TextBox 51"/>
              <p:cNvSpPr txBox="1"/>
              <p:nvPr/>
            </p:nvSpPr>
            <p:spPr>
              <a:xfrm>
                <a:off x="3670971" y="4511592"/>
                <a:ext cx="4301177"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DATA GETS STORED IN K-SPACE</a:t>
                </a:r>
              </a:p>
            </p:txBody>
          </p:sp>
        </p:grpSp>
      </p:gr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5" descr="zpin_8001127_orig_4.gif"/>
          <p:cNvPicPr>
            <a:picLocks noChangeAspect="1"/>
          </p:cNvPicPr>
          <p:nvPr/>
        </p:nvPicPr>
        <p:blipFill>
          <a:blip r:embed="rId4">
            <a:extLst>
              <a:ext uri="{28A0092B-C50C-407E-A947-70E740481C1C}">
                <a14:useLocalDpi xmlns:a14="http://schemas.microsoft.com/office/drawing/2010/main" val="0"/>
              </a:ext>
            </a:extLst>
          </a:blip>
          <a:srcRect l="2617" r="2617"/>
          <a:stretch>
            <a:fillRect/>
          </a:stretch>
        </p:blipFill>
        <p:spPr>
          <a:xfrm>
            <a:off x="2326191" y="3532572"/>
            <a:ext cx="597851" cy="719999"/>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
        <p:nvSpPr>
          <p:cNvPr id="3" name="Rectangle 2"/>
          <p:cNvSpPr/>
          <p:nvPr/>
        </p:nvSpPr>
        <p:spPr>
          <a:xfrm>
            <a:off x="5535426" y="3205769"/>
            <a:ext cx="1023418" cy="24079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spTree>
    <p:extLst>
      <p:ext uri="{BB962C8B-B14F-4D97-AF65-F5344CB8AC3E}">
        <p14:creationId xmlns:p14="http://schemas.microsoft.com/office/powerpoint/2010/main" val="13481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8" descr="BfzUaOaCcAAW1RS.png"/>
          <p:cNvPicPr>
            <a:picLocks noChangeAspect="1"/>
          </p:cNvPicPr>
          <p:nvPr/>
        </p:nvPicPr>
        <p:blipFill rotWithShape="1">
          <a:blip r:embed="rId2">
            <a:extLst>
              <a:ext uri="{28A0092B-C50C-407E-A947-70E740481C1C}">
                <a14:useLocalDpi xmlns:a14="http://schemas.microsoft.com/office/drawing/2010/main" val="0"/>
              </a:ext>
            </a:extLst>
          </a:blip>
          <a:srcRect l="3998" r="224" b="34796"/>
          <a:stretch/>
        </p:blipFill>
        <p:spPr>
          <a:xfrm>
            <a:off x="1558751" y="3178446"/>
            <a:ext cx="8834924" cy="3500127"/>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pic>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07844" y="6297551"/>
            <a:ext cx="1236236" cy="369332"/>
          </a:xfrm>
          <a:prstGeom prst="rect">
            <a:avLst/>
          </a:prstGeom>
        </p:spPr>
        <p:txBody>
          <a:bodyPr wrap="none">
            <a:spAutoFit/>
          </a:bodyPr>
          <a:lstStyle/>
          <a:p>
            <a:r>
              <a:rPr lang="en-US" dirty="0">
                <a:latin typeface="Roboto"/>
                <a:cs typeface="Roboto"/>
              </a:rPr>
              <a:t>@</a:t>
            </a:r>
            <a:r>
              <a:rPr lang="en-US" dirty="0" err="1">
                <a:latin typeface="Roboto"/>
                <a:cs typeface="Roboto"/>
              </a:rPr>
              <a:t>lukenxie</a:t>
            </a:r>
            <a:endParaRPr lang="en-US" dirty="0">
              <a:latin typeface="Roboto"/>
              <a:cs typeface="Roboto"/>
            </a:endParaRPr>
          </a:p>
        </p:txBody>
      </p:sp>
    </p:spTree>
    <p:extLst>
      <p:ext uri="{BB962C8B-B14F-4D97-AF65-F5344CB8AC3E}">
        <p14:creationId xmlns:p14="http://schemas.microsoft.com/office/powerpoint/2010/main" val="3433782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8" descr="BfzUaOaCcAAW1RS.png"/>
          <p:cNvPicPr>
            <a:picLocks noChangeAspect="1"/>
          </p:cNvPicPr>
          <p:nvPr/>
        </p:nvPicPr>
        <p:blipFill rotWithShape="1">
          <a:blip r:embed="rId2">
            <a:extLst>
              <a:ext uri="{28A0092B-C50C-407E-A947-70E740481C1C}">
                <a14:useLocalDpi xmlns:a14="http://schemas.microsoft.com/office/drawing/2010/main" val="0"/>
              </a:ext>
            </a:extLst>
          </a:blip>
          <a:srcRect l="3998" r="224" b="34796"/>
          <a:stretch/>
        </p:blipFill>
        <p:spPr>
          <a:xfrm>
            <a:off x="1558751" y="3178446"/>
            <a:ext cx="8834924" cy="3500127"/>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pic>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3710" y="3770711"/>
            <a:ext cx="775272" cy="707886"/>
          </a:xfrm>
          <a:prstGeom prst="rect">
            <a:avLst/>
          </a:prstGeom>
          <a:noFill/>
        </p:spPr>
        <p:txBody>
          <a:bodyPr wrap="none" rtlCol="0">
            <a:spAutoFit/>
          </a:bodyPr>
          <a:lstStyle/>
          <a:p>
            <a:pPr algn="ctr"/>
            <a:r>
              <a:rPr lang="en-US" sz="4000" dirty="0">
                <a:latin typeface="Roboto Light"/>
                <a:ea typeface="Nexa Bold" charset="0"/>
                <a:cs typeface="Roboto Light"/>
              </a:rPr>
              <a:t>T2</a:t>
            </a:r>
          </a:p>
        </p:txBody>
      </p:sp>
      <p:sp>
        <p:nvSpPr>
          <p:cNvPr id="8" name="TextBox 7"/>
          <p:cNvSpPr txBox="1"/>
          <p:nvPr/>
        </p:nvSpPr>
        <p:spPr>
          <a:xfrm>
            <a:off x="693710" y="5502282"/>
            <a:ext cx="775272" cy="707886"/>
          </a:xfrm>
          <a:prstGeom prst="rect">
            <a:avLst/>
          </a:prstGeom>
          <a:noFill/>
        </p:spPr>
        <p:txBody>
          <a:bodyPr wrap="none" rtlCol="0">
            <a:spAutoFit/>
          </a:bodyPr>
          <a:lstStyle/>
          <a:p>
            <a:pPr algn="ctr"/>
            <a:r>
              <a:rPr lang="en-US" sz="4000" dirty="0">
                <a:latin typeface="Roboto Light"/>
                <a:ea typeface="Nexa Bold" charset="0"/>
                <a:cs typeface="Roboto Light"/>
              </a:rPr>
              <a:t>T1</a:t>
            </a:r>
          </a:p>
        </p:txBody>
      </p:sp>
      <p:sp>
        <p:nvSpPr>
          <p:cNvPr id="9" name="Rectangle 8"/>
          <p:cNvSpPr/>
          <p:nvPr/>
        </p:nvSpPr>
        <p:spPr>
          <a:xfrm>
            <a:off x="10507844" y="6297551"/>
            <a:ext cx="1236236" cy="369332"/>
          </a:xfrm>
          <a:prstGeom prst="rect">
            <a:avLst/>
          </a:prstGeom>
        </p:spPr>
        <p:txBody>
          <a:bodyPr wrap="none">
            <a:spAutoFit/>
          </a:bodyPr>
          <a:lstStyle/>
          <a:p>
            <a:r>
              <a:rPr lang="en-US" dirty="0">
                <a:latin typeface="Roboto"/>
                <a:cs typeface="Roboto"/>
              </a:rPr>
              <a:t>@</a:t>
            </a:r>
            <a:r>
              <a:rPr lang="en-US" dirty="0" err="1">
                <a:latin typeface="Roboto"/>
                <a:cs typeface="Roboto"/>
              </a:rPr>
              <a:t>lukenxie</a:t>
            </a:r>
            <a:endParaRPr lang="en-US" dirty="0">
              <a:latin typeface="Roboto"/>
              <a:cs typeface="Roboto"/>
            </a:endParaRPr>
          </a:p>
        </p:txBody>
      </p:sp>
    </p:spTree>
    <p:extLst>
      <p:ext uri="{BB962C8B-B14F-4D97-AF65-F5344CB8AC3E}">
        <p14:creationId xmlns:p14="http://schemas.microsoft.com/office/powerpoint/2010/main" val="37653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3"/>
          <p:cNvPicPr>
            <a:picLocks noGrp="1" noChangeAspect="1"/>
          </p:cNvPicPr>
          <p:nvPr>
            <p:ph type="pic" sz="quarter" idx="10"/>
          </p:nvPr>
        </p:nvPicPr>
        <p:blipFill>
          <a:blip r:embed="rId2"/>
          <a:srcRect l="-5626" r="-5626"/>
          <a:stretch>
            <a:fillRect/>
          </a:stretch>
        </p:blipFill>
        <p:spPr>
          <a:xfrm>
            <a:off x="3668219" y="2731975"/>
            <a:ext cx="5092109" cy="4134179"/>
          </a:xfrm>
        </p:spPr>
      </p:pic>
    </p:spTree>
    <p:extLst>
      <p:ext uri="{BB962C8B-B14F-4D97-AF65-F5344CB8AC3E}">
        <p14:creationId xmlns:p14="http://schemas.microsoft.com/office/powerpoint/2010/main" val="3824707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descr="c00028_f028-001-9780323073547.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504" b="-41504"/>
          <a:stretch>
            <a:fillRect/>
          </a:stretch>
        </p:blipFill>
        <p:spPr>
          <a:xfrm>
            <a:off x="3492631" y="1274572"/>
            <a:ext cx="5206738" cy="6858000"/>
          </a:xfrm>
        </p:spPr>
      </p:pic>
      <p:sp>
        <p:nvSpPr>
          <p:cNvPr id="7" name="TextBox 6"/>
          <p:cNvSpPr txBox="1"/>
          <p:nvPr/>
        </p:nvSpPr>
        <p:spPr>
          <a:xfrm>
            <a:off x="517642" y="4361944"/>
            <a:ext cx="2698175" cy="523220"/>
          </a:xfrm>
          <a:prstGeom prst="rect">
            <a:avLst/>
          </a:prstGeom>
          <a:noFill/>
        </p:spPr>
        <p:txBody>
          <a:bodyPr wrap="none" rtlCol="0">
            <a:spAutoFit/>
          </a:bodyPr>
          <a:lstStyle/>
          <a:p>
            <a:r>
              <a:rPr lang="en-US" sz="2800" spc="1400" dirty="0">
                <a:solidFill>
                  <a:srgbClr val="FF9F1B"/>
                </a:solidFill>
                <a:latin typeface="Roboto"/>
                <a:cs typeface="Roboto"/>
              </a:rPr>
              <a:t>QUALITY </a:t>
            </a:r>
          </a:p>
        </p:txBody>
      </p:sp>
      <p:sp>
        <p:nvSpPr>
          <p:cNvPr id="9" name="TextBox 8"/>
          <p:cNvSpPr txBox="1"/>
          <p:nvPr/>
        </p:nvSpPr>
        <p:spPr>
          <a:xfrm>
            <a:off x="8699369" y="4514344"/>
            <a:ext cx="3137197" cy="523220"/>
          </a:xfrm>
          <a:prstGeom prst="rect">
            <a:avLst/>
          </a:prstGeom>
          <a:noFill/>
        </p:spPr>
        <p:txBody>
          <a:bodyPr wrap="none" rtlCol="0">
            <a:spAutoFit/>
          </a:bodyPr>
          <a:lstStyle/>
          <a:p>
            <a:r>
              <a:rPr lang="en-US" sz="2800" spc="1400" dirty="0">
                <a:solidFill>
                  <a:srgbClr val="FF9F1B"/>
                </a:solidFill>
                <a:latin typeface="Roboto"/>
                <a:cs typeface="Roboto"/>
              </a:rPr>
              <a:t> CONTROL</a:t>
            </a:r>
          </a:p>
        </p:txBody>
      </p:sp>
    </p:spTree>
    <p:extLst>
      <p:ext uri="{BB962C8B-B14F-4D97-AF65-F5344CB8AC3E}">
        <p14:creationId xmlns:p14="http://schemas.microsoft.com/office/powerpoint/2010/main" val="253308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5955" y="3888672"/>
            <a:ext cx="4200123" cy="1323439"/>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RELAXATION</a:t>
            </a:r>
          </a:p>
          <a:p>
            <a:pPr algn="ctr"/>
            <a:r>
              <a:rPr lang="en-US" sz="4000" spc="600" dirty="0">
                <a:solidFill>
                  <a:schemeClr val="bg1"/>
                </a:solidFill>
                <a:latin typeface="Nexa Bold" charset="0"/>
                <a:ea typeface="Nexa Bold" charset="0"/>
                <a:cs typeface="Nexa Bold" charset="0"/>
              </a:rPr>
              <a:t>T1, T2 &amp; T2*</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167722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14601" y="3712186"/>
            <a:ext cx="7162800" cy="523220"/>
          </a:xfrm>
          <a:prstGeom prst="rect">
            <a:avLst/>
          </a:prstGeom>
        </p:spPr>
        <p:txBody>
          <a:bodyPr wrap="square">
            <a:spAutoFit/>
          </a:bodyPr>
          <a:lstStyle/>
          <a:p>
            <a:pPr algn="ctr"/>
            <a:r>
              <a:rPr lang="en-US" sz="2800" spc="1400" dirty="0">
                <a:latin typeface="Roboto Light"/>
                <a:ea typeface="Roboto Medium" charset="0"/>
                <a:cs typeface="Roboto Light"/>
              </a:rPr>
              <a:t>QUESTIONS?</a:t>
            </a:r>
            <a:endParaRPr lang="en-US" sz="3200" spc="1400" dirty="0">
              <a:latin typeface="Roboto Light"/>
              <a:ea typeface="Roboto Thin" charset="0"/>
              <a:cs typeface="Roboto Light"/>
            </a:endParaRPr>
          </a:p>
        </p:txBody>
      </p:sp>
    </p:spTree>
    <p:extLst>
      <p:ext uri="{BB962C8B-B14F-4D97-AF65-F5344CB8AC3E}">
        <p14:creationId xmlns:p14="http://schemas.microsoft.com/office/powerpoint/2010/main" val="3927893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02867" y="3888672"/>
            <a:ext cx="6186309" cy="1323439"/>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BACK TO </a:t>
            </a:r>
          </a:p>
          <a:p>
            <a:pPr algn="ctr"/>
            <a:r>
              <a:rPr lang="en-US" sz="4000" spc="600" dirty="0">
                <a:solidFill>
                  <a:schemeClr val="bg1"/>
                </a:solidFill>
                <a:latin typeface="Nexa Bold" charset="0"/>
                <a:ea typeface="Nexa Bold" charset="0"/>
                <a:cs typeface="Nexa Bold" charset="0"/>
              </a:rPr>
              <a:t>QUALITY CONTROL</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35210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43625" y="1495878"/>
            <a:ext cx="3590367"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RULE #4: </a:t>
            </a:r>
          </a:p>
          <a:p>
            <a:r>
              <a:rPr lang="en-US" sz="3600" dirty="0">
                <a:latin typeface="Nexa Bold" charset="0"/>
                <a:ea typeface="Nexa Bold" charset="0"/>
                <a:cs typeface="Nexa Bold" charset="0"/>
              </a:rPr>
              <a:t>LOOK AT YOUR</a:t>
            </a:r>
          </a:p>
          <a:p>
            <a:r>
              <a:rPr lang="en-US" sz="3600" dirty="0">
                <a:latin typeface="Nexa Bold" charset="0"/>
                <a:ea typeface="Nexa Bold" charset="0"/>
                <a:cs typeface="Nexa Bold" charset="0"/>
              </a:rPr>
              <a:t>DATA</a:t>
            </a:r>
          </a:p>
        </p:txBody>
      </p:sp>
      <p:sp>
        <p:nvSpPr>
          <p:cNvPr id="7" name="Rectangle 6"/>
          <p:cNvSpPr/>
          <p:nvPr/>
        </p:nvSpPr>
        <p:spPr>
          <a:xfrm>
            <a:off x="5780314" y="3619536"/>
            <a:ext cx="4779389" cy="1200328"/>
          </a:xfrm>
          <a:prstGeom prst="rect">
            <a:avLst/>
          </a:prstGeom>
        </p:spPr>
        <p:txBody>
          <a:bodyPr wrap="square">
            <a:spAutoFit/>
          </a:bodyPr>
          <a:lstStyle/>
          <a:p>
            <a:pPr algn="ctr"/>
            <a:r>
              <a:rPr lang="en-US" sz="2400" spc="600" dirty="0">
                <a:solidFill>
                  <a:schemeClr val="tx1">
                    <a:lumMod val="75000"/>
                    <a:lumOff val="25000"/>
                  </a:schemeClr>
                </a:solidFill>
                <a:latin typeface="Roboto Light"/>
                <a:ea typeface="Roboto Medium" charset="0"/>
                <a:cs typeface="Roboto Light"/>
              </a:rPr>
              <a:t>QUALITATIVE AND QUANTITATIVE MEASURES NEEDED</a:t>
            </a:r>
            <a:endParaRPr lang="en-US" sz="2400" spc="6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365943" y="1626683"/>
            <a:ext cx="1608133" cy="1795363"/>
          </a:xfrm>
          <a:prstGeom prst="rect">
            <a:avLst/>
          </a:prstGeom>
        </p:spPr>
        <p:txBody>
          <a:bodyPr wrap="none">
            <a:spAutoFit/>
          </a:bodyPr>
          <a:lstStyle/>
          <a:p>
            <a:pPr algn="ctr"/>
            <a:r>
              <a:rPr lang="en-US" sz="16600" baseline="-25000" dirty="0">
                <a:solidFill>
                  <a:srgbClr val="FF9F1B"/>
                </a:solidFill>
                <a:latin typeface="Pe-icon-7-stroke"/>
                <a:cs typeface="Pe-icon-7-stroke"/>
              </a:rPr>
              <a:t></a:t>
            </a:r>
            <a:endParaRPr lang="en-US" sz="28700" dirty="0">
              <a:solidFill>
                <a:srgbClr val="FF9F1B"/>
              </a:solidFill>
              <a:latin typeface="Pe-icon-7-stroke"/>
              <a:cs typeface="Pe-icon-7-stroke"/>
            </a:endParaRPr>
          </a:p>
        </p:txBody>
      </p:sp>
    </p:spTree>
    <p:extLst>
      <p:ext uri="{BB962C8B-B14F-4D97-AF65-F5344CB8AC3E}">
        <p14:creationId xmlns:p14="http://schemas.microsoft.com/office/powerpoint/2010/main" val="1547966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3" y="1299883"/>
            <a:ext cx="11545455" cy="3765176"/>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431030" y="246529"/>
            <a:ext cx="11345333" cy="374461"/>
          </a:xfrm>
          <a:noFill/>
          <a:ln/>
        </p:spPr>
        <p:txBody>
          <a:bodyPr>
            <a:spAutoFit/>
          </a:bodyPr>
          <a:lstStyle/>
          <a:p>
            <a:pPr marL="0" indent="0" algn="ctr">
              <a:spcBef>
                <a:spcPct val="0"/>
              </a:spcBef>
              <a:buFontTx/>
              <a:buNone/>
            </a:pPr>
            <a:r>
              <a:rPr lang="en-US" sz="2000" b="1" spc="600" dirty="0">
                <a:solidFill>
                  <a:schemeClr val="tx1"/>
                </a:solidFill>
                <a:latin typeface="Roboto Thin"/>
                <a:cs typeface="Roboto Thin"/>
              </a:rPr>
              <a:t>MRIQC</a:t>
            </a:r>
            <a:r>
              <a:rPr lang="ja-JP" altLang="en-US" sz="2000" b="1" spc="600" dirty="0">
                <a:solidFill>
                  <a:schemeClr val="tx1"/>
                </a:solidFill>
                <a:latin typeface="Roboto Thin"/>
                <a:cs typeface="Roboto Thin"/>
              </a:rPr>
              <a:t>’</a:t>
            </a:r>
            <a:r>
              <a:rPr lang="en-US" sz="2000" b="1" spc="600" dirty="0">
                <a:solidFill>
                  <a:schemeClr val="tx1"/>
                </a:solidFill>
                <a:latin typeface="Roboto Thin"/>
                <a:cs typeface="Roboto Thin"/>
              </a:rPr>
              <a:t>S PROCESSING DATA FLOW</a:t>
            </a:r>
          </a:p>
        </p:txBody>
      </p:sp>
      <p:sp>
        <p:nvSpPr>
          <p:cNvPr id="4100" name="Text Box 4"/>
          <p:cNvSpPr txBox="1">
            <a:spLocks noChangeArrowheads="1"/>
          </p:cNvSpPr>
          <p:nvPr/>
        </p:nvSpPr>
        <p:spPr bwMode="auto">
          <a:xfrm>
            <a:off x="1540934" y="5980774"/>
            <a:ext cx="741679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eaLnBrk="1" hangingPunct="1"/>
            <a:r>
              <a:rPr lang="en-US" sz="1200" dirty="0">
                <a:latin typeface="Roboto"/>
                <a:cs typeface="Roboto"/>
              </a:rPr>
              <a:t>Esteban O, </a:t>
            </a:r>
            <a:r>
              <a:rPr lang="en-US" sz="1200" dirty="0" err="1">
                <a:latin typeface="Roboto"/>
                <a:cs typeface="Roboto"/>
              </a:rPr>
              <a:t>Birman</a:t>
            </a:r>
            <a:r>
              <a:rPr lang="en-US" sz="1200" dirty="0">
                <a:latin typeface="Roboto"/>
                <a:cs typeface="Roboto"/>
              </a:rPr>
              <a:t> D, </a:t>
            </a:r>
            <a:r>
              <a:rPr lang="en-US" sz="1200" dirty="0" err="1">
                <a:latin typeface="Roboto"/>
                <a:cs typeface="Roboto"/>
              </a:rPr>
              <a:t>Schaer</a:t>
            </a:r>
            <a:r>
              <a:rPr lang="en-US" sz="1200" dirty="0">
                <a:latin typeface="Roboto"/>
                <a:cs typeface="Roboto"/>
              </a:rPr>
              <a:t> M, </a:t>
            </a:r>
            <a:r>
              <a:rPr lang="en-US" sz="1200" dirty="0" err="1">
                <a:latin typeface="Roboto"/>
                <a:cs typeface="Roboto"/>
              </a:rPr>
              <a:t>Koyejo</a:t>
            </a:r>
            <a:r>
              <a:rPr lang="en-US" sz="1200" dirty="0">
                <a:latin typeface="Roboto"/>
                <a:cs typeface="Roboto"/>
              </a:rPr>
              <a:t> OO, </a:t>
            </a:r>
            <a:r>
              <a:rPr lang="en-US" sz="1200" dirty="0" err="1">
                <a:latin typeface="Roboto"/>
                <a:cs typeface="Roboto"/>
              </a:rPr>
              <a:t>Poldrack</a:t>
            </a:r>
            <a:r>
              <a:rPr lang="en-US" sz="1200" dirty="0">
                <a:latin typeface="Roboto"/>
                <a:cs typeface="Roboto"/>
              </a:rPr>
              <a:t> RA, et al. (2017) MRIQC: Advancing the automatic prediction of image quality in MRI from unseen sites. PLOS ONE 12(9): e0184661. https://</a:t>
            </a:r>
            <a:r>
              <a:rPr lang="en-US" sz="1200" dirty="0" err="1">
                <a:latin typeface="Roboto"/>
                <a:cs typeface="Roboto"/>
              </a:rPr>
              <a:t>doi.org</a:t>
            </a:r>
            <a:r>
              <a:rPr lang="en-US" sz="1200" dirty="0">
                <a:latin typeface="Roboto"/>
                <a:cs typeface="Roboto"/>
              </a:rPr>
              <a:t>/10.1371/journal.pone.0184661</a:t>
            </a:r>
          </a:p>
          <a:p>
            <a:pPr algn="r" eaLnBrk="1" hangingPunct="1"/>
            <a:r>
              <a:rPr lang="en-US" sz="1200" dirty="0">
                <a:latin typeface="Roboto"/>
                <a:cs typeface="Roboto"/>
                <a:hlinkClick r:id="rId3"/>
              </a:rPr>
              <a:t>http://journals.plos.org/plosone/article?id=10.1371/journal.pone.0184661</a:t>
            </a:r>
            <a:endParaRPr lang="en-US" sz="1200" dirty="0">
              <a:latin typeface="Roboto"/>
              <a:cs typeface="Roboto"/>
            </a:endParaRPr>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788" y="6342530"/>
            <a:ext cx="2940242" cy="45944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182" y="762000"/>
            <a:ext cx="6003636" cy="4840941"/>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431030" y="246529"/>
            <a:ext cx="11345333" cy="374461"/>
          </a:xfrm>
          <a:noFill/>
          <a:ln/>
        </p:spPr>
        <p:txBody>
          <a:bodyPr>
            <a:spAutoFit/>
          </a:bodyPr>
          <a:lstStyle/>
          <a:p>
            <a:pPr marL="0" indent="0" algn="ctr">
              <a:spcBef>
                <a:spcPct val="0"/>
              </a:spcBef>
              <a:buFontTx/>
              <a:buNone/>
            </a:pPr>
            <a:r>
              <a:rPr lang="en-US" sz="2000" b="1" spc="600" dirty="0">
                <a:solidFill>
                  <a:schemeClr val="tx2"/>
                </a:solidFill>
              </a:rPr>
              <a:t>VISUAL REPORTS</a:t>
            </a:r>
          </a:p>
        </p:txBody>
      </p:sp>
      <p:sp>
        <p:nvSpPr>
          <p:cNvPr id="4100" name="Text Box 4"/>
          <p:cNvSpPr txBox="1">
            <a:spLocks noChangeArrowheads="1"/>
          </p:cNvSpPr>
          <p:nvPr/>
        </p:nvSpPr>
        <p:spPr bwMode="auto">
          <a:xfrm>
            <a:off x="2032000" y="6002613"/>
            <a:ext cx="706581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eaLnBrk="1" hangingPunct="1"/>
            <a:r>
              <a:rPr lang="en-US" sz="1200" dirty="0"/>
              <a:t>Esteban O, </a:t>
            </a:r>
            <a:r>
              <a:rPr lang="en-US" sz="1200" dirty="0" err="1"/>
              <a:t>Birman</a:t>
            </a:r>
            <a:r>
              <a:rPr lang="en-US" sz="1200" dirty="0"/>
              <a:t> D, </a:t>
            </a:r>
            <a:r>
              <a:rPr lang="en-US" sz="1200" dirty="0" err="1"/>
              <a:t>Schaer</a:t>
            </a:r>
            <a:r>
              <a:rPr lang="en-US" sz="1200" dirty="0"/>
              <a:t> M, </a:t>
            </a:r>
            <a:r>
              <a:rPr lang="en-US" sz="1200" dirty="0" err="1"/>
              <a:t>Koyejo</a:t>
            </a:r>
            <a:r>
              <a:rPr lang="en-US" sz="1200" dirty="0"/>
              <a:t> OO, </a:t>
            </a:r>
            <a:r>
              <a:rPr lang="en-US" sz="1200" dirty="0" err="1"/>
              <a:t>Poldrack</a:t>
            </a:r>
            <a:r>
              <a:rPr lang="en-US" sz="1200" dirty="0"/>
              <a:t> RA, et al. (2017) MRIQC: Advancing the automatic prediction of image quality in MRI from unseen sites. PLOS ONE 12(9): e0184661. https://</a:t>
            </a:r>
            <a:r>
              <a:rPr lang="en-US" sz="1200" dirty="0" err="1"/>
              <a:t>doi.org</a:t>
            </a:r>
            <a:r>
              <a:rPr lang="en-US" sz="1200" dirty="0"/>
              <a:t>/10.1371/journal.pone.0184661</a:t>
            </a:r>
          </a:p>
          <a:p>
            <a:pPr algn="r" eaLnBrk="1" hangingPunct="1"/>
            <a:r>
              <a:rPr lang="en-US" sz="1200" dirty="0">
                <a:hlinkClick r:id="rId3"/>
              </a:rPr>
              <a:t>http://journals.plos.org/plosone/article?id=10.1371/journal.pone.0184661</a:t>
            </a:r>
            <a:endParaRPr lang="en-US" sz="12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788" y="6342530"/>
            <a:ext cx="2940242" cy="45944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MRIQC_group_ABIDE_snapshot.tiff">
            <a:hlinkClick r:id="rId3"/>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0510" t="1" r="-10510" b="-298"/>
          <a:stretch/>
        </p:blipFill>
        <p:spPr>
          <a:xfrm>
            <a:off x="794658" y="794659"/>
            <a:ext cx="10602685" cy="5284408"/>
          </a:xfrm>
        </p:spPr>
      </p:pic>
    </p:spTree>
    <p:extLst>
      <p:ext uri="{BB962C8B-B14F-4D97-AF65-F5344CB8AC3E}">
        <p14:creationId xmlns:p14="http://schemas.microsoft.com/office/powerpoint/2010/main" val="338915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7512" y="3888672"/>
            <a:ext cx="7877026"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PROCESSING PIPELINES</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296921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reesurfer_processing_stream.tiff"/>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03" t="8574" r="-3003" b="10192"/>
          <a:stretch/>
        </p:blipFill>
        <p:spPr>
          <a:xfrm>
            <a:off x="794658" y="1246375"/>
            <a:ext cx="10602685" cy="4280003"/>
          </a:xfrm>
        </p:spPr>
      </p:pic>
      <p:sp>
        <p:nvSpPr>
          <p:cNvPr id="4" name="Rectangle 3"/>
          <p:cNvSpPr/>
          <p:nvPr/>
        </p:nvSpPr>
        <p:spPr>
          <a:xfrm>
            <a:off x="2205789" y="5106738"/>
            <a:ext cx="360948" cy="39290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891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TextBox 3"/>
          <p:cNvSpPr txBox="1"/>
          <p:nvPr/>
        </p:nvSpPr>
        <p:spPr>
          <a:xfrm>
            <a:off x="1350526" y="4695983"/>
            <a:ext cx="9490955" cy="769441"/>
          </a:xfrm>
          <a:prstGeom prst="rect">
            <a:avLst/>
          </a:prstGeom>
          <a:noFill/>
        </p:spPr>
        <p:txBody>
          <a:bodyPr wrap="none" rtlCol="0">
            <a:spAutoFit/>
          </a:bodyPr>
          <a:lstStyle/>
          <a:p>
            <a:pPr algn="ctr"/>
            <a:r>
              <a:rPr lang="en-US" sz="4400" dirty="0">
                <a:solidFill>
                  <a:srgbClr val="FF9F1B"/>
                </a:solidFill>
                <a:latin typeface="Nexa Bold" charset="0"/>
                <a:ea typeface="Nexa Bold" charset="0"/>
                <a:cs typeface="Nexa Bold" charset="0"/>
              </a:rPr>
              <a:t>HCP PRE-FREESURFER PIPELINE</a:t>
            </a:r>
          </a:p>
        </p:txBody>
      </p:sp>
      <p:pic>
        <p:nvPicPr>
          <p:cNvPr id="5" name="Picture Placeholder 4"/>
          <p:cNvPicPr>
            <a:picLocks noChangeAspect="1"/>
          </p:cNvPicPr>
          <p:nvPr/>
        </p:nvPicPr>
        <p:blipFill>
          <a:blip r:embed="rId2"/>
          <a:srcRect t="-24802" b="-24802"/>
          <a:stretch>
            <a:fillRect/>
          </a:stretch>
        </p:blipFill>
        <p:spPr>
          <a:xfrm>
            <a:off x="5352" y="1524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pic>
    </p:spTree>
    <p:extLst>
      <p:ext uri="{BB962C8B-B14F-4D97-AF65-F5344CB8AC3E}">
        <p14:creationId xmlns:p14="http://schemas.microsoft.com/office/powerpoint/2010/main" val="1336560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399" b="-6399"/>
          <a:stretch>
            <a:fillRect/>
          </a:stretch>
        </p:blipFill>
        <p:spPr/>
      </p:pic>
      <p:sp>
        <p:nvSpPr>
          <p:cNvPr id="5" name="TextBox 4"/>
          <p:cNvSpPr txBox="1"/>
          <p:nvPr/>
        </p:nvSpPr>
        <p:spPr>
          <a:xfrm>
            <a:off x="2068541" y="4695983"/>
            <a:ext cx="8054921" cy="769441"/>
          </a:xfrm>
          <a:prstGeom prst="rect">
            <a:avLst/>
          </a:prstGeom>
          <a:noFill/>
        </p:spPr>
        <p:txBody>
          <a:bodyPr wrap="none" rtlCol="0">
            <a:spAutoFit/>
          </a:bodyPr>
          <a:lstStyle/>
          <a:p>
            <a:pPr algn="ctr"/>
            <a:r>
              <a:rPr lang="en-US" sz="4400" dirty="0">
                <a:solidFill>
                  <a:srgbClr val="FF9F1B"/>
                </a:solidFill>
                <a:latin typeface="Nexa Bold" charset="0"/>
                <a:ea typeface="Nexa Bold" charset="0"/>
                <a:cs typeface="Nexa Bold" charset="0"/>
              </a:rPr>
              <a:t>HCP FREESURFER PIPELINE</a:t>
            </a:r>
          </a:p>
        </p:txBody>
      </p:sp>
    </p:spTree>
    <p:extLst>
      <p:ext uri="{BB962C8B-B14F-4D97-AF65-F5344CB8AC3E}">
        <p14:creationId xmlns:p14="http://schemas.microsoft.com/office/powerpoint/2010/main" val="403497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193571"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3335" y="808735"/>
            <a:ext cx="4759046" cy="1569660"/>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T1 (LONGITUDINAL) </a:t>
            </a:r>
            <a:r>
              <a:rPr lang="en-US" sz="3200" dirty="0">
                <a:solidFill>
                  <a:schemeClr val="tx1">
                    <a:lumMod val="75000"/>
                    <a:lumOff val="25000"/>
                  </a:schemeClr>
                </a:solidFill>
                <a:latin typeface="Nexa Bold" charset="0"/>
                <a:ea typeface="Nexa Bold" charset="0"/>
                <a:cs typeface="Nexa Bold" charset="0"/>
              </a:rPr>
              <a:t>VS </a:t>
            </a:r>
          </a:p>
          <a:p>
            <a:r>
              <a:rPr lang="en-US" sz="3200" dirty="0">
                <a:solidFill>
                  <a:schemeClr val="tx1">
                    <a:lumMod val="75000"/>
                    <a:lumOff val="25000"/>
                  </a:schemeClr>
                </a:solidFill>
                <a:latin typeface="Nexa Bold" charset="0"/>
                <a:ea typeface="Nexa Bold" charset="0"/>
                <a:cs typeface="Nexa Bold" charset="0"/>
              </a:rPr>
              <a:t>T2 (TRANSVERSE)</a:t>
            </a:r>
          </a:p>
          <a:p>
            <a:r>
              <a:rPr lang="en-US" sz="3200" dirty="0">
                <a:solidFill>
                  <a:schemeClr val="tx1">
                    <a:lumMod val="75000"/>
                    <a:lumOff val="25000"/>
                  </a:schemeClr>
                </a:solidFill>
                <a:latin typeface="Nexa Bold" charset="0"/>
                <a:ea typeface="Nexa Bold" charset="0"/>
                <a:cs typeface="Nexa Bold" charset="0"/>
              </a:rPr>
              <a:t>RELAXATION</a:t>
            </a:r>
          </a:p>
        </p:txBody>
      </p:sp>
      <p:sp>
        <p:nvSpPr>
          <p:cNvPr id="6" name="Rectangle 5"/>
          <p:cNvSpPr/>
          <p:nvPr/>
        </p:nvSpPr>
        <p:spPr>
          <a:xfrm>
            <a:off x="1223335" y="2870640"/>
            <a:ext cx="7242998" cy="2246769"/>
          </a:xfrm>
          <a:prstGeom prst="rect">
            <a:avLst/>
          </a:prstGeom>
        </p:spPr>
        <p:txBody>
          <a:bodyPr wrap="square">
            <a:spAutoFit/>
          </a:bodyPr>
          <a:lstStyle/>
          <a:p>
            <a:pPr marL="285750" indent="-285750">
              <a:buClr>
                <a:srgbClr val="FF9F1B"/>
              </a:buClr>
              <a:buFont typeface="Lucida Grande"/>
              <a:buChar char="➤"/>
            </a:pPr>
            <a:r>
              <a:rPr lang="en-US" sz="2000" dirty="0">
                <a:solidFill>
                  <a:schemeClr val="tx1">
                    <a:lumMod val="75000"/>
                    <a:lumOff val="25000"/>
                  </a:schemeClr>
                </a:solidFill>
                <a:latin typeface="Roboto"/>
                <a:ea typeface="Roboto Medium" charset="0"/>
                <a:cs typeface="Roboto"/>
              </a:rPr>
              <a:t>T1 and T2 are magnetic timing parameters that differ between tissue types</a:t>
            </a:r>
          </a:p>
          <a:p>
            <a:pPr marL="742950" lvl="1" indent="-285750">
              <a:buClr>
                <a:srgbClr val="FF9F1B"/>
              </a:buClr>
              <a:buFont typeface="Lucida Grande"/>
              <a:buChar char="➤"/>
            </a:pPr>
            <a:r>
              <a:rPr lang="en-US" sz="2000" dirty="0">
                <a:solidFill>
                  <a:schemeClr val="tx1">
                    <a:lumMod val="75000"/>
                    <a:lumOff val="25000"/>
                  </a:schemeClr>
                </a:solidFill>
                <a:latin typeface="Roboto"/>
                <a:ea typeface="Roboto Medium" charset="0"/>
                <a:cs typeface="Roboto"/>
              </a:rPr>
              <a:t>They are used as a source of contrast</a:t>
            </a:r>
          </a:p>
          <a:p>
            <a:pPr marL="742950" lvl="1" indent="-285750">
              <a:buClr>
                <a:srgbClr val="FF9F1B"/>
              </a:buClr>
              <a:buFont typeface="Lucida Grande"/>
              <a:buChar char="➤"/>
            </a:pPr>
            <a:endParaRPr lang="en-US" sz="2000" dirty="0">
              <a:solidFill>
                <a:schemeClr val="tx1">
                  <a:lumMod val="75000"/>
                  <a:lumOff val="25000"/>
                </a:schemeClr>
              </a:solidFill>
              <a:latin typeface="Roboto"/>
              <a:ea typeface="Roboto Medium" charset="0"/>
              <a:cs typeface="Roboto"/>
            </a:endParaRPr>
          </a:p>
          <a:p>
            <a:pPr marL="285750" indent="-285750">
              <a:buClr>
                <a:srgbClr val="FF9F1B"/>
              </a:buClr>
              <a:buFont typeface="Lucida Grande"/>
              <a:buChar char="➤"/>
            </a:pPr>
            <a:r>
              <a:rPr lang="en-US" sz="2000" dirty="0">
                <a:solidFill>
                  <a:schemeClr val="tx1">
                    <a:lumMod val="75000"/>
                    <a:lumOff val="25000"/>
                  </a:schemeClr>
                </a:solidFill>
                <a:latin typeface="Roboto"/>
                <a:ea typeface="Roboto Medium" charset="0"/>
                <a:cs typeface="Roboto"/>
              </a:rPr>
              <a:t>The T1 and T2 time constants dictate the shape of the exponential recovery and decay curves of the longitudinal and transverse magnetization</a:t>
            </a:r>
            <a:endParaRPr lang="en-US" sz="2000" dirty="0">
              <a:solidFill>
                <a:schemeClr val="tx1">
                  <a:lumMod val="75000"/>
                  <a:lumOff val="25000"/>
                </a:schemeClr>
              </a:solidFill>
              <a:latin typeface="Roboto"/>
              <a:ea typeface="Roboto Thin" charset="0"/>
              <a:cs typeface="Roboto"/>
            </a:endParaRPr>
          </a:p>
        </p:txBody>
      </p:sp>
      <p:cxnSp>
        <p:nvCxnSpPr>
          <p:cNvPr id="10" name="Straight Connector 9"/>
          <p:cNvCxnSpPr/>
          <p:nvPr/>
        </p:nvCxnSpPr>
        <p:spPr>
          <a:xfrm flipH="1">
            <a:off x="1317066" y="5459213"/>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pic>
        <p:nvPicPr>
          <p:cNvPr id="13" name="Picture Placeholder 6" descr="MAGiC_T1_704.png"/>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pic>
      <p:pic>
        <p:nvPicPr>
          <p:cNvPr id="15" name="Picture Placeholder 7" descr="MAGiC_T2_701.png"/>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pic>
      <p:sp>
        <p:nvSpPr>
          <p:cNvPr id="2" name="TextBox 1"/>
          <p:cNvSpPr txBox="1"/>
          <p:nvPr/>
        </p:nvSpPr>
        <p:spPr>
          <a:xfrm>
            <a:off x="11657176" y="2983650"/>
            <a:ext cx="452017" cy="369332"/>
          </a:xfrm>
          <a:prstGeom prst="rect">
            <a:avLst/>
          </a:prstGeom>
          <a:noFill/>
        </p:spPr>
        <p:txBody>
          <a:bodyPr wrap="none" rtlCol="0">
            <a:spAutoFit/>
          </a:bodyPr>
          <a:lstStyle/>
          <a:p>
            <a:r>
              <a:rPr lang="en-US" dirty="0">
                <a:solidFill>
                  <a:schemeClr val="bg1"/>
                </a:solidFill>
                <a:latin typeface="Roboto"/>
                <a:cs typeface="Roboto"/>
              </a:rPr>
              <a:t>T1</a:t>
            </a:r>
          </a:p>
        </p:txBody>
      </p:sp>
      <p:sp>
        <p:nvSpPr>
          <p:cNvPr id="14" name="TextBox 13"/>
          <p:cNvSpPr txBox="1"/>
          <p:nvPr/>
        </p:nvSpPr>
        <p:spPr>
          <a:xfrm>
            <a:off x="11583567" y="6363502"/>
            <a:ext cx="453970" cy="369332"/>
          </a:xfrm>
          <a:prstGeom prst="rect">
            <a:avLst/>
          </a:prstGeom>
          <a:noFill/>
        </p:spPr>
        <p:txBody>
          <a:bodyPr wrap="none" rtlCol="0">
            <a:spAutoFit/>
          </a:bodyPr>
          <a:lstStyle/>
          <a:p>
            <a:r>
              <a:rPr lang="en-US" dirty="0">
                <a:solidFill>
                  <a:schemeClr val="bg1"/>
                </a:solidFill>
                <a:latin typeface="Roboto"/>
                <a:cs typeface="Roboto"/>
              </a:rPr>
              <a:t>T2</a:t>
            </a:r>
          </a:p>
        </p:txBody>
      </p:sp>
    </p:spTree>
    <p:extLst>
      <p:ext uri="{BB962C8B-B14F-4D97-AF65-F5344CB8AC3E}">
        <p14:creationId xmlns:p14="http://schemas.microsoft.com/office/powerpoint/2010/main" val="2157164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900128"/>
            <a:ext cx="12192000" cy="5682342"/>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2825" y="1495358"/>
            <a:ext cx="11116235" cy="1200329"/>
          </a:xfrm>
          <a:prstGeom prst="rect">
            <a:avLst/>
          </a:prstGeom>
          <a:noFill/>
        </p:spPr>
        <p:txBody>
          <a:bodyPr wrap="square" rtlCol="0">
            <a:spAutoFit/>
          </a:bodyPr>
          <a:lstStyle/>
          <a:p>
            <a:pPr algn="ctr"/>
            <a:r>
              <a:rPr lang="en-US" cap="all" dirty="0">
                <a:solidFill>
                  <a:schemeClr val="bg1"/>
                </a:solidFill>
                <a:latin typeface="Nexa Bold" charset="0"/>
                <a:ea typeface="Nexa Bold" charset="0"/>
                <a:cs typeface="Nexa Bold" charset="0"/>
              </a:rPr>
              <a:t>© 2018 BC CHILDREN’S HOSPITAL MRI RESEARCH FACILITY</a:t>
            </a:r>
          </a:p>
          <a:p>
            <a:pPr algn="ctr"/>
            <a:r>
              <a:rPr lang="en-US" cap="all" dirty="0">
                <a:solidFill>
                  <a:schemeClr val="bg1"/>
                </a:solidFill>
                <a:latin typeface="Nexa Bold" charset="0"/>
                <a:ea typeface="Nexa Bold" charset="0"/>
                <a:cs typeface="Nexa Bold" charset="0"/>
              </a:rPr>
              <a:t>This work is licensed under the Creative Commons Attribution-NONCOMMERCIAL-</a:t>
            </a:r>
            <a:r>
              <a:rPr lang="en-US" cap="all" dirty="0" err="1">
                <a:solidFill>
                  <a:schemeClr val="bg1"/>
                </a:solidFill>
                <a:latin typeface="Nexa Bold" charset="0"/>
                <a:ea typeface="Nexa Bold" charset="0"/>
                <a:cs typeface="Nexa Bold" charset="0"/>
              </a:rPr>
              <a:t>ShareAlike</a:t>
            </a:r>
            <a:r>
              <a:rPr lang="en-US" cap="all" dirty="0">
                <a:solidFill>
                  <a:schemeClr val="bg1"/>
                </a:solidFill>
                <a:latin typeface="Nexa Bold" charset="0"/>
                <a:ea typeface="Nexa Bold" charset="0"/>
                <a:cs typeface="Nexa Bold" charset="0"/>
              </a:rPr>
              <a:t> 4.0 International License. To view a copy of this license, visit </a:t>
            </a:r>
            <a:r>
              <a:rPr lang="en-US" b="1" cap="all" dirty="0">
                <a:solidFill>
                  <a:srgbClr val="FF9F1B"/>
                </a:solidFill>
                <a:latin typeface="Nexa"/>
                <a:cs typeface="Nexa"/>
                <a:hlinkClick r:id="rId2"/>
              </a:rPr>
              <a:t>http://</a:t>
            </a:r>
            <a:r>
              <a:rPr lang="en-US" b="1" cap="all" dirty="0" err="1">
                <a:solidFill>
                  <a:srgbClr val="FF9F1B"/>
                </a:solidFill>
                <a:latin typeface="Nexa"/>
                <a:cs typeface="Nexa"/>
                <a:hlinkClick r:id="rId2"/>
              </a:rPr>
              <a:t>creativecommons.org</a:t>
            </a:r>
            <a:r>
              <a:rPr lang="en-US" b="1" cap="all" dirty="0">
                <a:solidFill>
                  <a:srgbClr val="FF9F1B"/>
                </a:solidFill>
                <a:latin typeface="Nexa"/>
                <a:cs typeface="Nexa"/>
                <a:hlinkClick r:id="rId2"/>
              </a:rPr>
              <a:t>/licenses/by-</a:t>
            </a:r>
            <a:r>
              <a:rPr lang="en-US" b="1" cap="all" dirty="0" err="1">
                <a:solidFill>
                  <a:srgbClr val="FF9F1B"/>
                </a:solidFill>
                <a:latin typeface="Nexa"/>
                <a:cs typeface="Nexa"/>
                <a:hlinkClick r:id="rId2"/>
              </a:rPr>
              <a:t>nc</a:t>
            </a:r>
            <a:r>
              <a:rPr lang="en-US" b="1" cap="all" dirty="0">
                <a:solidFill>
                  <a:srgbClr val="FF9F1B"/>
                </a:solidFill>
                <a:latin typeface="Nexa"/>
                <a:cs typeface="Nexa"/>
                <a:hlinkClick r:id="rId2"/>
              </a:rPr>
              <a:t>-</a:t>
            </a:r>
            <a:r>
              <a:rPr lang="en-US" b="1" cap="all" dirty="0" err="1">
                <a:solidFill>
                  <a:srgbClr val="FF9F1B"/>
                </a:solidFill>
                <a:latin typeface="Nexa"/>
                <a:cs typeface="Nexa"/>
                <a:hlinkClick r:id="rId2"/>
              </a:rPr>
              <a:t>sa</a:t>
            </a:r>
            <a:r>
              <a:rPr lang="en-US" b="1" cap="all" dirty="0">
                <a:solidFill>
                  <a:srgbClr val="FF9F1B"/>
                </a:solidFill>
                <a:latin typeface="Nexa"/>
                <a:cs typeface="Nexa"/>
                <a:hlinkClick r:id="rId2"/>
              </a:rPr>
              <a:t>/4.0/</a:t>
            </a:r>
            <a:r>
              <a:rPr lang="en-US" dirty="0"/>
              <a:t>.</a:t>
            </a:r>
            <a:r>
              <a:rPr lang="en-US" cap="all" dirty="0">
                <a:solidFill>
                  <a:schemeClr val="bg1"/>
                </a:solidFill>
                <a:latin typeface="Nexa Bold" charset="0"/>
                <a:ea typeface="Nexa Bold" charset="0"/>
                <a:cs typeface="Nexa Bold" charset="0"/>
              </a:rPr>
              <a:t>.</a:t>
            </a:r>
          </a:p>
        </p:txBody>
      </p:sp>
      <p:sp>
        <p:nvSpPr>
          <p:cNvPr id="7" name="Rectangle 6"/>
          <p:cNvSpPr/>
          <p:nvPr/>
        </p:nvSpPr>
        <p:spPr>
          <a:xfrm flipV="1">
            <a:off x="0" y="0"/>
            <a:ext cx="12192000" cy="1175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842898" y="5602489"/>
            <a:ext cx="2506206" cy="2506206"/>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42970" y="3619341"/>
            <a:ext cx="3906070"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THANK YOU</a:t>
            </a:r>
          </a:p>
        </p:txBody>
      </p:sp>
      <p:cxnSp>
        <p:nvCxnSpPr>
          <p:cNvPr id="28" name="Straight Connector 27"/>
          <p:cNvCxnSpPr/>
          <p:nvPr/>
        </p:nvCxnSpPr>
        <p:spPr>
          <a:xfrm>
            <a:off x="5813728" y="272310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descr="cc.logo.larg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8" b="-67868"/>
          <a:stretch>
            <a:fillRect/>
          </a:stretch>
        </p:blipFill>
        <p:spPr>
          <a:xfrm>
            <a:off x="179292" y="-627505"/>
            <a:ext cx="4159932" cy="2339966"/>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359" y="288128"/>
            <a:ext cx="611999" cy="611999"/>
          </a:xfrm>
          <a:prstGeom prst="rect">
            <a:avLst/>
          </a:prstGeom>
        </p:spPr>
      </p:pic>
      <p:pic>
        <p:nvPicPr>
          <p:cNvPr id="20" name="Picture 19" descr="sa.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4070" y="288128"/>
            <a:ext cx="611999" cy="61199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504" y="288128"/>
            <a:ext cx="611999" cy="611999"/>
          </a:xfrm>
          <a:prstGeom prst="rect">
            <a:avLst/>
          </a:prstGeom>
        </p:spPr>
      </p:pic>
      <p:sp>
        <p:nvSpPr>
          <p:cNvPr id="23" name="TextBox 22"/>
          <p:cNvSpPr txBox="1"/>
          <p:nvPr/>
        </p:nvSpPr>
        <p:spPr>
          <a:xfrm>
            <a:off x="677333" y="6111982"/>
            <a:ext cx="1918151" cy="261610"/>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BCCH MRI Research Facility</a:t>
            </a:r>
          </a:p>
        </p:txBody>
      </p:sp>
      <p:pic>
        <p:nvPicPr>
          <p:cNvPr id="5" name="Picture 4" descr="nc.lar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6214" y="288128"/>
            <a:ext cx="612000" cy="612000"/>
          </a:xfrm>
          <a:prstGeom prst="rect">
            <a:avLst/>
          </a:prstGeom>
        </p:spPr>
      </p:pic>
    </p:spTree>
    <p:extLst>
      <p:ext uri="{BB962C8B-B14F-4D97-AF65-F5344CB8AC3E}">
        <p14:creationId xmlns:p14="http://schemas.microsoft.com/office/powerpoint/2010/main" val="3439698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3099155"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NONE</a:t>
            </a:r>
            <a:endParaRPr lang="en-US" sz="4400" dirty="0">
              <a:solidFill>
                <a:schemeClr val="tx1">
                  <a:lumMod val="75000"/>
                  <a:lumOff val="25000"/>
                </a:schemeClr>
              </a:solidFill>
              <a:latin typeface="Nexa Bold" charset="0"/>
              <a:ea typeface="Nexa Bold" charset="0"/>
              <a:cs typeface="Nexa Bold" charset="0"/>
            </a:endParaRPr>
          </a:p>
          <a:p>
            <a:r>
              <a:rPr lang="en-US" sz="3600" dirty="0">
                <a:solidFill>
                  <a:schemeClr val="tx1">
                    <a:lumMod val="75000"/>
                    <a:lumOff val="25000"/>
                  </a:schemeClr>
                </a:solidFill>
                <a:latin typeface="Nexa Bold" charset="0"/>
                <a:ea typeface="Nexa Bold" charset="0"/>
                <a:cs typeface="Nexa Bold" charset="0"/>
              </a:rPr>
              <a:t>ENLARGED</a:t>
            </a:r>
          </a:p>
          <a:p>
            <a:r>
              <a:rPr lang="en-US" sz="3600" dirty="0">
                <a:solidFill>
                  <a:schemeClr val="tx1">
                    <a:lumMod val="75000"/>
                    <a:lumOff val="25000"/>
                  </a:schemeClr>
                </a:solidFill>
                <a:latin typeface="Nexa Bold" charset="0"/>
                <a:ea typeface="Nexa Bold" charset="0"/>
                <a:cs typeface="Nexa Bold" charset="0"/>
              </a:rPr>
              <a:t>VENTRICLES</a:t>
            </a:r>
          </a:p>
        </p:txBody>
      </p:sp>
      <p:pic>
        <p:nvPicPr>
          <p:cNvPr id="5" name="Picture Placeholder 4" descr="STRUCT0020_axial.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516" r="-6516"/>
          <a:stretch>
            <a:fillRect/>
          </a:stretch>
        </p:blipFill>
        <p:spPr>
          <a:xfrm>
            <a:off x="-455924" y="0"/>
            <a:ext cx="7751763" cy="6858000"/>
          </a:xfrm>
        </p:spPr>
      </p:pic>
    </p:spTree>
    <p:extLst>
      <p:ext uri="{BB962C8B-B14F-4D97-AF65-F5344CB8AC3E}">
        <p14:creationId xmlns:p14="http://schemas.microsoft.com/office/powerpoint/2010/main" val="7533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6777" y="995832"/>
            <a:ext cx="3099155"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NONE</a:t>
            </a:r>
            <a:endParaRPr lang="en-US" sz="4400" dirty="0">
              <a:solidFill>
                <a:schemeClr val="tx1">
                  <a:lumMod val="75000"/>
                  <a:lumOff val="25000"/>
                </a:schemeClr>
              </a:solidFill>
              <a:latin typeface="Nexa Bold" charset="0"/>
              <a:ea typeface="Nexa Bold" charset="0"/>
              <a:cs typeface="Nexa Bold" charset="0"/>
            </a:endParaRPr>
          </a:p>
          <a:p>
            <a:r>
              <a:rPr lang="en-US" sz="3600" dirty="0">
                <a:solidFill>
                  <a:schemeClr val="tx1">
                    <a:lumMod val="75000"/>
                    <a:lumOff val="25000"/>
                  </a:schemeClr>
                </a:solidFill>
                <a:latin typeface="Nexa Bold" charset="0"/>
                <a:ea typeface="Nexa Bold" charset="0"/>
                <a:cs typeface="Nexa Bold" charset="0"/>
              </a:rPr>
              <a:t>ENLARGED</a:t>
            </a:r>
          </a:p>
          <a:p>
            <a:r>
              <a:rPr lang="en-US" sz="3600" dirty="0">
                <a:solidFill>
                  <a:schemeClr val="tx1">
                    <a:lumMod val="75000"/>
                    <a:lumOff val="25000"/>
                  </a:schemeClr>
                </a:solidFill>
                <a:latin typeface="Nexa Bold" charset="0"/>
                <a:ea typeface="Nexa Bold" charset="0"/>
                <a:cs typeface="Nexa Bold" charset="0"/>
              </a:rPr>
              <a:t>VENTRICLES</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9043" y="0"/>
            <a:ext cx="6858000" cy="6858000"/>
          </a:xfrm>
        </p:spPr>
      </p:pic>
    </p:spTree>
    <p:extLst>
      <p:ext uri="{BB962C8B-B14F-4D97-AF65-F5344CB8AC3E}">
        <p14:creationId xmlns:p14="http://schemas.microsoft.com/office/powerpoint/2010/main" val="20183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44"/>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3681413" y="3839295"/>
            <a:ext cx="4829175" cy="1690835"/>
          </a:xfrm>
        </p:spPr>
      </p:pic>
      <p:sp>
        <p:nvSpPr>
          <p:cNvPr id="29" name="Rectangle 28"/>
          <p:cNvSpPr/>
          <p:nvPr/>
        </p:nvSpPr>
        <p:spPr>
          <a:xfrm>
            <a:off x="0" y="0"/>
            <a:ext cx="12192000" cy="3440344"/>
          </a:xfrm>
          <a:prstGeom prst="rect">
            <a:avLst/>
          </a:prstGeom>
          <a:gradFill flip="none" rotWithShape="1">
            <a:gsLst>
              <a:gs pos="1000">
                <a:srgbClr val="37333B">
                  <a:alpha val="94000"/>
                </a:srgbClr>
              </a:gs>
              <a:gs pos="100000">
                <a:srgbClr val="37333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555808" y="1274572"/>
            <a:ext cx="7080399" cy="1015663"/>
          </a:xfrm>
          <a:prstGeom prst="rect">
            <a:avLst/>
          </a:prstGeom>
          <a:noFill/>
        </p:spPr>
        <p:txBody>
          <a:bodyPr wrap="none" rtlCol="0">
            <a:spAutoFit/>
          </a:bodyPr>
          <a:lstStyle/>
          <a:p>
            <a:pPr algn="ctr"/>
            <a:r>
              <a:rPr lang="en-US" sz="6000" dirty="0">
                <a:solidFill>
                  <a:schemeClr val="bg1"/>
                </a:solidFill>
                <a:latin typeface="Nexa Bold" charset="0"/>
                <a:ea typeface="Nexa Bold" charset="0"/>
                <a:cs typeface="Nexa Bold" charset="0"/>
              </a:rPr>
              <a:t>PROTON DENSITY</a:t>
            </a:r>
          </a:p>
        </p:txBody>
      </p:sp>
      <p:sp>
        <p:nvSpPr>
          <p:cNvPr id="31" name="Rectangle 30"/>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5380373" y="2351976"/>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48" name="Picture Placeholder 47" descr="MAGiC_T1_70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5" r="35"/>
          <a:stretch>
            <a:fillRect/>
          </a:stretch>
        </p:blipFill>
        <p:spPr>
          <a:xfrm>
            <a:off x="788988" y="3548063"/>
            <a:ext cx="2271712" cy="2273300"/>
          </a:xfrm>
        </p:spPr>
      </p:pic>
      <p:pic>
        <p:nvPicPr>
          <p:cNvPr id="49" name="Picture Placeholder 48" descr="MAGiC_T2_701.png"/>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5" r="35"/>
          <a:stretch>
            <a:fillRect/>
          </a:stretch>
        </p:blipFill>
        <p:spPr>
          <a:xfrm>
            <a:off x="9213850" y="3548063"/>
            <a:ext cx="2271713" cy="2273300"/>
          </a:xfrm>
        </p:spPr>
      </p:pic>
      <p:sp>
        <p:nvSpPr>
          <p:cNvPr id="51" name="Rectangle 50"/>
          <p:cNvSpPr/>
          <p:nvPr/>
        </p:nvSpPr>
        <p:spPr>
          <a:xfrm>
            <a:off x="788988" y="5919220"/>
            <a:ext cx="4528465" cy="369332"/>
          </a:xfrm>
          <a:prstGeom prst="rect">
            <a:avLst/>
          </a:prstGeom>
        </p:spPr>
        <p:txBody>
          <a:bodyPr wrap="square">
            <a:spAutoFit/>
          </a:bodyPr>
          <a:lstStyle/>
          <a:p>
            <a:r>
              <a:rPr lang="en-US" dirty="0">
                <a:latin typeface="Roboto Light"/>
                <a:cs typeface="Roboto Light"/>
              </a:rPr>
              <a:t>T1 provides insight into the repetition time</a:t>
            </a:r>
          </a:p>
        </p:txBody>
      </p:sp>
      <p:sp>
        <p:nvSpPr>
          <p:cNvPr id="52" name="Rectangle 51"/>
          <p:cNvSpPr/>
          <p:nvPr/>
        </p:nvSpPr>
        <p:spPr>
          <a:xfrm>
            <a:off x="6957098" y="5919220"/>
            <a:ext cx="4528465" cy="646331"/>
          </a:xfrm>
          <a:prstGeom prst="rect">
            <a:avLst/>
          </a:prstGeom>
        </p:spPr>
        <p:txBody>
          <a:bodyPr wrap="square">
            <a:spAutoFit/>
          </a:bodyPr>
          <a:lstStyle/>
          <a:p>
            <a:pPr algn="r"/>
            <a:r>
              <a:rPr lang="en-US" dirty="0">
                <a:latin typeface="Roboto Light"/>
                <a:cs typeface="Roboto Light"/>
              </a:rPr>
              <a:t>T2 is directly related to the lifetime of the excited state</a:t>
            </a:r>
          </a:p>
        </p:txBody>
      </p:sp>
      <p:sp>
        <p:nvSpPr>
          <p:cNvPr id="54" name="Rectangle 53"/>
          <p:cNvSpPr/>
          <p:nvPr/>
        </p:nvSpPr>
        <p:spPr>
          <a:xfrm>
            <a:off x="4906818" y="4468091"/>
            <a:ext cx="819727"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7171560" y="4468091"/>
            <a:ext cx="819727" cy="406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3763818" y="4100943"/>
            <a:ext cx="390910"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178403" y="4207158"/>
            <a:ext cx="390910"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58" idx="0"/>
            <a:endCxn id="58" idx="2"/>
          </p:cNvCxnSpPr>
          <p:nvPr/>
        </p:nvCxnSpPr>
        <p:spPr>
          <a:xfrm>
            <a:off x="6096001" y="3839295"/>
            <a:ext cx="0" cy="1690835"/>
          </a:xfrm>
          <a:prstGeom prst="line">
            <a:avLst/>
          </a:prstGeom>
          <a:ln w="57150" cmpd="sng">
            <a:solidFill>
              <a:srgbClr val="FF9F1B"/>
            </a:solidFill>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3681413" y="3839295"/>
            <a:ext cx="4829175" cy="1690835"/>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0360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44"/>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3681413" y="3839295"/>
            <a:ext cx="4829175" cy="1690835"/>
          </a:xfrm>
        </p:spPr>
      </p:pic>
      <p:sp>
        <p:nvSpPr>
          <p:cNvPr id="29" name="Rectangle 28"/>
          <p:cNvSpPr/>
          <p:nvPr/>
        </p:nvSpPr>
        <p:spPr>
          <a:xfrm>
            <a:off x="0" y="0"/>
            <a:ext cx="12192000" cy="3440344"/>
          </a:xfrm>
          <a:prstGeom prst="rect">
            <a:avLst/>
          </a:prstGeom>
          <a:gradFill flip="none" rotWithShape="1">
            <a:gsLst>
              <a:gs pos="1000">
                <a:srgbClr val="37333B">
                  <a:alpha val="94000"/>
                </a:srgbClr>
              </a:gs>
              <a:gs pos="100000">
                <a:srgbClr val="37333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544041" y="1274572"/>
            <a:ext cx="3103926" cy="1015663"/>
          </a:xfrm>
          <a:prstGeom prst="rect">
            <a:avLst/>
          </a:prstGeom>
          <a:noFill/>
        </p:spPr>
        <p:txBody>
          <a:bodyPr wrap="none" rtlCol="0">
            <a:spAutoFit/>
          </a:bodyPr>
          <a:lstStyle/>
          <a:p>
            <a:pPr algn="ctr"/>
            <a:r>
              <a:rPr lang="en-US" sz="6000" dirty="0">
                <a:solidFill>
                  <a:schemeClr val="bg1"/>
                </a:solidFill>
                <a:latin typeface="Nexa Bold" charset="0"/>
                <a:ea typeface="Nexa Bold" charset="0"/>
                <a:cs typeface="Nexa Bold" charset="0"/>
              </a:rPr>
              <a:t>T1 </a:t>
            </a:r>
            <a:r>
              <a:rPr lang="en-US" sz="6000" dirty="0" err="1">
                <a:solidFill>
                  <a:schemeClr val="bg1"/>
                </a:solidFill>
                <a:latin typeface="Nexa Bold" charset="0"/>
                <a:ea typeface="Nexa Bold" charset="0"/>
                <a:cs typeface="Nexa Bold" charset="0"/>
              </a:rPr>
              <a:t>vs</a:t>
            </a:r>
            <a:r>
              <a:rPr lang="en-US" sz="6000" dirty="0">
                <a:solidFill>
                  <a:schemeClr val="bg1"/>
                </a:solidFill>
                <a:latin typeface="Nexa Bold" charset="0"/>
                <a:ea typeface="Nexa Bold" charset="0"/>
                <a:cs typeface="Nexa Bold" charset="0"/>
              </a:rPr>
              <a:t> T2</a:t>
            </a:r>
          </a:p>
        </p:txBody>
      </p:sp>
      <p:sp>
        <p:nvSpPr>
          <p:cNvPr id="31" name="Rectangle 30"/>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5380373" y="2351976"/>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48" name="Picture Placeholder 47" descr="MAGiC_T1_70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5" r="35"/>
          <a:stretch>
            <a:fillRect/>
          </a:stretch>
        </p:blipFill>
        <p:spPr>
          <a:xfrm>
            <a:off x="788988" y="3548063"/>
            <a:ext cx="2271712" cy="2273300"/>
          </a:xfrm>
        </p:spPr>
      </p:pic>
      <p:pic>
        <p:nvPicPr>
          <p:cNvPr id="49" name="Picture Placeholder 48" descr="MAGiC_T2_701.png"/>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5" r="35"/>
          <a:stretch>
            <a:fillRect/>
          </a:stretch>
        </p:blipFill>
        <p:spPr>
          <a:xfrm>
            <a:off x="9213850" y="3548063"/>
            <a:ext cx="2271713" cy="2273300"/>
          </a:xfrm>
        </p:spPr>
      </p:pic>
      <p:sp>
        <p:nvSpPr>
          <p:cNvPr id="51" name="Rectangle 50"/>
          <p:cNvSpPr/>
          <p:nvPr/>
        </p:nvSpPr>
        <p:spPr>
          <a:xfrm>
            <a:off x="788988" y="5919220"/>
            <a:ext cx="4528465" cy="369332"/>
          </a:xfrm>
          <a:prstGeom prst="rect">
            <a:avLst/>
          </a:prstGeom>
        </p:spPr>
        <p:txBody>
          <a:bodyPr wrap="square">
            <a:spAutoFit/>
          </a:bodyPr>
          <a:lstStyle/>
          <a:p>
            <a:r>
              <a:rPr lang="en-US" dirty="0">
                <a:latin typeface="Roboto Light"/>
                <a:cs typeface="Roboto Light"/>
              </a:rPr>
              <a:t>T1 provides insight into the repetition time</a:t>
            </a:r>
          </a:p>
        </p:txBody>
      </p:sp>
      <p:sp>
        <p:nvSpPr>
          <p:cNvPr id="52" name="Rectangle 51"/>
          <p:cNvSpPr/>
          <p:nvPr/>
        </p:nvSpPr>
        <p:spPr>
          <a:xfrm>
            <a:off x="6957098" y="5919220"/>
            <a:ext cx="4528465" cy="646331"/>
          </a:xfrm>
          <a:prstGeom prst="rect">
            <a:avLst/>
          </a:prstGeom>
        </p:spPr>
        <p:txBody>
          <a:bodyPr wrap="square">
            <a:spAutoFit/>
          </a:bodyPr>
          <a:lstStyle/>
          <a:p>
            <a:pPr algn="r"/>
            <a:r>
              <a:rPr lang="en-US" dirty="0">
                <a:latin typeface="Roboto Light"/>
                <a:cs typeface="Roboto Light"/>
              </a:rPr>
              <a:t>T2 is directly related to the lifetime of the excited state</a:t>
            </a:r>
          </a:p>
        </p:txBody>
      </p:sp>
      <p:sp>
        <p:nvSpPr>
          <p:cNvPr id="54" name="Rectangle 53"/>
          <p:cNvSpPr/>
          <p:nvPr/>
        </p:nvSpPr>
        <p:spPr>
          <a:xfrm>
            <a:off x="4906818" y="4468091"/>
            <a:ext cx="819727"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7171560" y="4468091"/>
            <a:ext cx="819727" cy="406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3763818" y="4100943"/>
            <a:ext cx="390910"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178403" y="4207158"/>
            <a:ext cx="390910" cy="25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58" idx="0"/>
            <a:endCxn id="58" idx="2"/>
          </p:cNvCxnSpPr>
          <p:nvPr/>
        </p:nvCxnSpPr>
        <p:spPr>
          <a:xfrm>
            <a:off x="6096001" y="3839295"/>
            <a:ext cx="0" cy="1690835"/>
          </a:xfrm>
          <a:prstGeom prst="line">
            <a:avLst/>
          </a:prstGeom>
          <a:ln w="57150" cmpd="sng">
            <a:solidFill>
              <a:srgbClr val="FF9F1B"/>
            </a:solidFill>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3681413" y="3839295"/>
            <a:ext cx="4829175" cy="1690835"/>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1156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0" y="0"/>
            <a:ext cx="6858000" cy="6858000"/>
          </a:xfrm>
          <a:prstGeom prst="rect">
            <a:avLst/>
          </a:prstGeom>
          <a:solidFill>
            <a:srgbClr val="0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53895" y="1037968"/>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Thin" charset="0"/>
                <a:ea typeface="Roboto Thin" charset="0"/>
                <a:cs typeface="Roboto Thin" charset="0"/>
              </a:rPr>
              <a:t>01</a:t>
            </a:r>
          </a:p>
        </p:txBody>
      </p:sp>
      <p:sp>
        <p:nvSpPr>
          <p:cNvPr id="15" name="TextBox 14"/>
          <p:cNvSpPr txBox="1"/>
          <p:nvPr/>
        </p:nvSpPr>
        <p:spPr>
          <a:xfrm>
            <a:off x="10393675" y="6301947"/>
            <a:ext cx="1489510" cy="246221"/>
          </a:xfrm>
          <a:prstGeom prst="rect">
            <a:avLst/>
          </a:prstGeom>
          <a:noFill/>
        </p:spPr>
        <p:txBody>
          <a:bodyPr wrap="none" rtlCol="0">
            <a:spAutoFit/>
          </a:bodyPr>
          <a:lstStyle/>
          <a:p>
            <a:pPr algn="r"/>
            <a:r>
              <a:rPr lang="en-US" sz="100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
        <p:nvSpPr>
          <p:cNvPr id="16" name="Rectangle 15"/>
          <p:cNvSpPr/>
          <p:nvPr/>
        </p:nvSpPr>
        <p:spPr>
          <a:xfrm>
            <a:off x="1037968" y="3703841"/>
            <a:ext cx="2665357" cy="830997"/>
          </a:xfrm>
          <a:prstGeom prst="rect">
            <a:avLst/>
          </a:prstGeom>
        </p:spPr>
        <p:txBody>
          <a:bodyPr wrap="square">
            <a:spAutoFit/>
          </a:bodyPr>
          <a:lstStyle/>
          <a:p>
            <a:r>
              <a:rPr lang="en-US" sz="1200" dirty="0">
                <a:solidFill>
                  <a:schemeClr val="tx1">
                    <a:lumMod val="75000"/>
                    <a:lumOff val="25000"/>
                  </a:schemeClr>
                </a:solidFill>
                <a:latin typeface="Roboto Medium" charset="0"/>
                <a:ea typeface="Roboto Medium" charset="0"/>
                <a:cs typeface="Roboto Medium" charset="0"/>
              </a:rPr>
              <a:t>Note that the T2 FLAIR scan came from a different scan session (although all from the same individual)</a:t>
            </a:r>
            <a:endParaRPr lang="en-US" sz="1200" dirty="0">
              <a:solidFill>
                <a:schemeClr val="tx1">
                  <a:lumMod val="75000"/>
                  <a:lumOff val="25000"/>
                </a:schemeClr>
              </a:solidFill>
              <a:latin typeface="Roboto Thin" charset="0"/>
              <a:ea typeface="Roboto Thin" charset="0"/>
              <a:cs typeface="Roboto Thin" charset="0"/>
            </a:endParaRPr>
          </a:p>
        </p:txBody>
      </p:sp>
      <p:sp>
        <p:nvSpPr>
          <p:cNvPr id="17" name="TextBox 16"/>
          <p:cNvSpPr txBox="1"/>
          <p:nvPr/>
        </p:nvSpPr>
        <p:spPr>
          <a:xfrm>
            <a:off x="1037968" y="1574290"/>
            <a:ext cx="2993127" cy="2062103"/>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EXAMPLES</a:t>
            </a:r>
          </a:p>
          <a:p>
            <a:r>
              <a:rPr lang="en-US" sz="3200" dirty="0">
                <a:solidFill>
                  <a:schemeClr val="tx1">
                    <a:lumMod val="75000"/>
                    <a:lumOff val="25000"/>
                  </a:schemeClr>
                </a:solidFill>
                <a:latin typeface="Nexa Bold" charset="0"/>
                <a:ea typeface="Nexa Bold" charset="0"/>
                <a:cs typeface="Nexa Bold" charset="0"/>
              </a:rPr>
              <a:t>OF COMMON</a:t>
            </a:r>
          </a:p>
          <a:p>
            <a:r>
              <a:rPr lang="en-US" sz="3200" dirty="0">
                <a:solidFill>
                  <a:schemeClr val="tx1">
                    <a:lumMod val="75000"/>
                    <a:lumOff val="25000"/>
                  </a:schemeClr>
                </a:solidFill>
                <a:latin typeface="Nexa Bold" charset="0"/>
                <a:ea typeface="Nexa Bold" charset="0"/>
                <a:cs typeface="Nexa Bold" charset="0"/>
              </a:rPr>
              <a:t>STRUCTURAL </a:t>
            </a:r>
          </a:p>
          <a:p>
            <a:r>
              <a:rPr lang="en-US" sz="3200" dirty="0">
                <a:solidFill>
                  <a:schemeClr val="tx1">
                    <a:lumMod val="75000"/>
                    <a:lumOff val="25000"/>
                  </a:schemeClr>
                </a:solidFill>
                <a:latin typeface="Nexa Bold" charset="0"/>
                <a:ea typeface="Nexa Bold" charset="0"/>
                <a:cs typeface="Nexa Bold" charset="0"/>
              </a:rPr>
              <a:t>SCANS</a:t>
            </a:r>
          </a:p>
        </p:txBody>
      </p:sp>
      <p:pic>
        <p:nvPicPr>
          <p:cNvPr id="6" name="Picture Placeholder 5" descr="MAGiC_T1_704.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7" name="Picture Placeholder 6" descr="MAGiC_T2_701.p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x_T2_FLAIR_10.png"/>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a:xfrm>
            <a:off x="8828132" y="3448244"/>
            <a:ext cx="3310969" cy="3310969"/>
          </a:xfrm>
        </p:spPr>
      </p:pic>
      <p:pic>
        <p:nvPicPr>
          <p:cNvPr id="8" name="Picture Placeholder 7" descr="MAGiC_PD_705.png"/>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a:stretch>
            <a:fillRect/>
          </a:stretch>
        </p:blipFill>
        <p:spPr/>
      </p:pic>
      <p:sp>
        <p:nvSpPr>
          <p:cNvPr id="11" name="TextBox 10"/>
          <p:cNvSpPr txBox="1"/>
          <p:nvPr/>
        </p:nvSpPr>
        <p:spPr>
          <a:xfrm>
            <a:off x="5393346" y="7770"/>
            <a:ext cx="450439" cy="369332"/>
          </a:xfrm>
          <a:prstGeom prst="rect">
            <a:avLst/>
          </a:prstGeom>
          <a:noFill/>
        </p:spPr>
        <p:txBody>
          <a:bodyPr wrap="none" rtlCol="0">
            <a:spAutoFit/>
          </a:bodyPr>
          <a:lstStyle/>
          <a:p>
            <a:r>
              <a:rPr lang="en-US" dirty="0">
                <a:solidFill>
                  <a:srgbClr val="FFFFFF"/>
                </a:solidFill>
                <a:latin typeface="Roboto Light"/>
                <a:cs typeface="Roboto Light"/>
              </a:rPr>
              <a:t>T1</a:t>
            </a:r>
          </a:p>
        </p:txBody>
      </p:sp>
      <p:sp>
        <p:nvSpPr>
          <p:cNvPr id="21" name="TextBox 20"/>
          <p:cNvSpPr txBox="1"/>
          <p:nvPr/>
        </p:nvSpPr>
        <p:spPr>
          <a:xfrm>
            <a:off x="9047729" y="7770"/>
            <a:ext cx="453970" cy="369332"/>
          </a:xfrm>
          <a:prstGeom prst="rect">
            <a:avLst/>
          </a:prstGeom>
          <a:noFill/>
        </p:spPr>
        <p:txBody>
          <a:bodyPr wrap="none" rtlCol="0">
            <a:spAutoFit/>
          </a:bodyPr>
          <a:lstStyle/>
          <a:p>
            <a:r>
              <a:rPr lang="en-US" dirty="0">
                <a:solidFill>
                  <a:srgbClr val="FFFFFF"/>
                </a:solidFill>
                <a:latin typeface="Roboto Light"/>
                <a:cs typeface="Roboto Light"/>
              </a:rPr>
              <a:t>T2</a:t>
            </a:r>
          </a:p>
        </p:txBody>
      </p:sp>
      <p:sp>
        <p:nvSpPr>
          <p:cNvPr id="22" name="TextBox 21"/>
          <p:cNvSpPr txBox="1"/>
          <p:nvPr/>
        </p:nvSpPr>
        <p:spPr>
          <a:xfrm>
            <a:off x="5405285" y="3441532"/>
            <a:ext cx="477940" cy="369332"/>
          </a:xfrm>
          <a:prstGeom prst="rect">
            <a:avLst/>
          </a:prstGeom>
          <a:noFill/>
        </p:spPr>
        <p:txBody>
          <a:bodyPr wrap="none" rtlCol="0">
            <a:spAutoFit/>
          </a:bodyPr>
          <a:lstStyle/>
          <a:p>
            <a:r>
              <a:rPr lang="en-US" dirty="0">
                <a:solidFill>
                  <a:srgbClr val="FFFFFF"/>
                </a:solidFill>
                <a:latin typeface="Roboto Light"/>
                <a:cs typeface="Roboto Light"/>
              </a:rPr>
              <a:t>PD</a:t>
            </a:r>
          </a:p>
        </p:txBody>
      </p:sp>
      <p:sp>
        <p:nvSpPr>
          <p:cNvPr id="23" name="TextBox 22"/>
          <p:cNvSpPr txBox="1"/>
          <p:nvPr/>
        </p:nvSpPr>
        <p:spPr>
          <a:xfrm>
            <a:off x="9023759" y="3441532"/>
            <a:ext cx="1112279" cy="369332"/>
          </a:xfrm>
          <a:prstGeom prst="rect">
            <a:avLst/>
          </a:prstGeom>
          <a:noFill/>
        </p:spPr>
        <p:txBody>
          <a:bodyPr wrap="none" rtlCol="0">
            <a:spAutoFit/>
          </a:bodyPr>
          <a:lstStyle/>
          <a:p>
            <a:r>
              <a:rPr lang="en-US" dirty="0">
                <a:solidFill>
                  <a:srgbClr val="FFFFFF"/>
                </a:solidFill>
                <a:latin typeface="Roboto Light"/>
                <a:cs typeface="Roboto Light"/>
              </a:rPr>
              <a:t>T2 FLAIR</a:t>
            </a:r>
          </a:p>
        </p:txBody>
      </p:sp>
    </p:spTree>
    <p:extLst>
      <p:ext uri="{BB962C8B-B14F-4D97-AF65-F5344CB8AC3E}">
        <p14:creationId xmlns:p14="http://schemas.microsoft.com/office/powerpoint/2010/main" val="619801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61120" y="1186543"/>
            <a:ext cx="2493822" cy="2743200"/>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49595" y="2975818"/>
            <a:ext cx="1916870" cy="646331"/>
          </a:xfrm>
          <a:prstGeom prst="rect">
            <a:avLst/>
          </a:prstGeom>
          <a:noFill/>
        </p:spPr>
        <p:txBody>
          <a:bodyPr wrap="none" rtlCol="0">
            <a:spAutoFit/>
          </a:bodyPr>
          <a:lstStyle/>
          <a:p>
            <a:pPr algn="ctr"/>
            <a:r>
              <a:rPr lang="en-US" spc="300" dirty="0">
                <a:solidFill>
                  <a:schemeClr val="tx1">
                    <a:lumMod val="75000"/>
                    <a:lumOff val="25000"/>
                  </a:schemeClr>
                </a:solidFill>
                <a:latin typeface="Nexa Bold" charset="0"/>
                <a:ea typeface="Nexa Bold" charset="0"/>
                <a:cs typeface="Nexa Bold" charset="0"/>
              </a:rPr>
              <a:t>YOUR TITLE</a:t>
            </a:r>
          </a:p>
          <a:p>
            <a:pPr algn="ctr"/>
            <a:r>
              <a:rPr lang="en-US" spc="300" dirty="0">
                <a:solidFill>
                  <a:schemeClr val="tx1">
                    <a:lumMod val="75000"/>
                    <a:lumOff val="25000"/>
                  </a:schemeClr>
                </a:solidFill>
                <a:latin typeface="Nexa Bold" charset="0"/>
                <a:ea typeface="Nexa Bold" charset="0"/>
                <a:cs typeface="Nexa Bold" charset="0"/>
              </a:rPr>
              <a:t>HERE</a:t>
            </a:r>
          </a:p>
        </p:txBody>
      </p:sp>
      <p:cxnSp>
        <p:nvCxnSpPr>
          <p:cNvPr id="10" name="Straight Connector 9"/>
          <p:cNvCxnSpPr/>
          <p:nvPr/>
        </p:nvCxnSpPr>
        <p:spPr>
          <a:xfrm>
            <a:off x="2817406" y="4331563"/>
            <a:ext cx="981250"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690903" y="4596560"/>
            <a:ext cx="3234256" cy="1015663"/>
          </a:xfrm>
          <a:prstGeom prst="rect">
            <a:avLst/>
          </a:prstGeom>
        </p:spPr>
        <p:txBody>
          <a:bodyPr wrap="square">
            <a:spAutoFit/>
          </a:bodyPr>
          <a:lstStyle/>
          <a:p>
            <a:pPr algn="ctr"/>
            <a:r>
              <a:rPr lang="en-US" sz="1200" dirty="0">
                <a:solidFill>
                  <a:schemeClr val="tx1">
                    <a:lumMod val="75000"/>
                    <a:lumOff val="25000"/>
                  </a:schemeClr>
                </a:solidFill>
                <a:latin typeface="Roboto Medium" charset="0"/>
                <a:ea typeface="Roboto Medium" charset="0"/>
                <a:cs typeface="Roboto Medium" charset="0"/>
              </a:rPr>
              <a:t>Far far away</a:t>
            </a:r>
            <a:r>
              <a:rPr lang="en-US" sz="1200" dirty="0">
                <a:solidFill>
                  <a:schemeClr val="tx1">
                    <a:lumMod val="75000"/>
                    <a:lumOff val="25000"/>
                  </a:schemeClr>
                </a:solidFill>
                <a:latin typeface="Roboto Thin" charset="0"/>
                <a:ea typeface="Roboto Thin" charset="0"/>
                <a:cs typeface="Roboto Thin" charset="0"/>
              </a:rPr>
              <a:t>, behind the word mountains, far from the countries </a:t>
            </a:r>
            <a:r>
              <a:rPr lang="en-US" sz="1200" dirty="0" err="1">
                <a:solidFill>
                  <a:schemeClr val="tx1">
                    <a:lumMod val="75000"/>
                    <a:lumOff val="25000"/>
                  </a:schemeClr>
                </a:solidFill>
                <a:latin typeface="Roboto Thin" charset="0"/>
                <a:ea typeface="Roboto Thin" charset="0"/>
                <a:cs typeface="Roboto Thin" charset="0"/>
              </a:rPr>
              <a:t>Vokalia</a:t>
            </a:r>
            <a:r>
              <a:rPr lang="en-US" sz="1200" dirty="0">
                <a:solidFill>
                  <a:schemeClr val="tx1">
                    <a:lumMod val="75000"/>
                    <a:lumOff val="25000"/>
                  </a:schemeClr>
                </a:solidFill>
                <a:latin typeface="Roboto Thin" charset="0"/>
                <a:ea typeface="Roboto Thin" charset="0"/>
                <a:cs typeface="Roboto Thin" charset="0"/>
              </a:rPr>
              <a:t> and </a:t>
            </a:r>
            <a:r>
              <a:rPr lang="en-US" sz="1200" dirty="0" err="1">
                <a:solidFill>
                  <a:schemeClr val="tx1">
                    <a:lumMod val="75000"/>
                    <a:lumOff val="25000"/>
                  </a:schemeClr>
                </a:solidFill>
                <a:latin typeface="Roboto Thin" charset="0"/>
                <a:ea typeface="Roboto Thin" charset="0"/>
                <a:cs typeface="Roboto Thin" charset="0"/>
              </a:rPr>
              <a:t>Consonantia</a:t>
            </a:r>
            <a:r>
              <a:rPr lang="en-US" sz="1200" dirty="0">
                <a:solidFill>
                  <a:schemeClr val="tx1">
                    <a:lumMod val="75000"/>
                    <a:lumOff val="25000"/>
                  </a:schemeClr>
                </a:solidFill>
                <a:latin typeface="Roboto Thin" charset="0"/>
                <a:ea typeface="Roboto Thin" charset="0"/>
                <a:cs typeface="Roboto Thin" charset="0"/>
              </a:rPr>
              <a:t>, there live the blind texts. Separated they live in </a:t>
            </a:r>
            <a:r>
              <a:rPr lang="en-US" sz="1200" dirty="0" err="1">
                <a:solidFill>
                  <a:schemeClr val="tx1">
                    <a:lumMod val="75000"/>
                    <a:lumOff val="25000"/>
                  </a:schemeClr>
                </a:solidFill>
                <a:latin typeface="Roboto Thin" charset="0"/>
                <a:ea typeface="Roboto Thin" charset="0"/>
                <a:cs typeface="Roboto Thin" charset="0"/>
              </a:rPr>
              <a:t>Bookmarksgrove</a:t>
            </a:r>
            <a:r>
              <a:rPr lang="en-US" sz="1200" dirty="0">
                <a:solidFill>
                  <a:schemeClr val="tx1">
                    <a:lumMod val="75000"/>
                    <a:lumOff val="25000"/>
                  </a:schemeClr>
                </a:solidFill>
                <a:latin typeface="Roboto Thin" charset="0"/>
                <a:ea typeface="Roboto Thin" charset="0"/>
                <a:cs typeface="Roboto Thin" charset="0"/>
              </a:rPr>
              <a:t> right at the coast of the Semantics, a large language ocean.</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795439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28370" y="990599"/>
            <a:ext cx="3193592" cy="2786742"/>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70039" y="990599"/>
            <a:ext cx="3193592" cy="2786742"/>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40286" y="4985658"/>
            <a:ext cx="4473627" cy="1200329"/>
          </a:xfrm>
          <a:prstGeom prst="rect">
            <a:avLst/>
          </a:prstGeom>
        </p:spPr>
        <p:txBody>
          <a:bodyPr wrap="square">
            <a:spAutoFit/>
          </a:bodyPr>
          <a:lstStyle/>
          <a:p>
            <a:r>
              <a:rPr lang="en-US" sz="1200" i="1" dirty="0">
                <a:solidFill>
                  <a:schemeClr val="tx1">
                    <a:lumMod val="75000"/>
                    <a:lumOff val="25000"/>
                  </a:schemeClr>
                </a:solidFill>
                <a:latin typeface="Roboto Medium" charset="0"/>
                <a:ea typeface="Roboto Medium" charset="0"/>
                <a:cs typeface="Roboto Medium" charset="0"/>
              </a:rPr>
              <a:t>Far far away</a:t>
            </a:r>
            <a:r>
              <a:rPr lang="en-US" sz="1200" i="1" dirty="0">
                <a:solidFill>
                  <a:schemeClr val="tx1">
                    <a:lumMod val="75000"/>
                    <a:lumOff val="25000"/>
                  </a:schemeClr>
                </a:solidFill>
                <a:latin typeface="Roboto Thin" charset="0"/>
                <a:ea typeface="Roboto Thin" charset="0"/>
                <a:cs typeface="Roboto Thin" charset="0"/>
              </a:rPr>
              <a:t>, behind the word mountains, far from the countries </a:t>
            </a:r>
            <a:r>
              <a:rPr lang="en-US" sz="1200" i="1" dirty="0" err="1">
                <a:solidFill>
                  <a:schemeClr val="tx1">
                    <a:lumMod val="75000"/>
                    <a:lumOff val="25000"/>
                  </a:schemeClr>
                </a:solidFill>
                <a:latin typeface="Roboto Thin" charset="0"/>
                <a:ea typeface="Roboto Thin" charset="0"/>
                <a:cs typeface="Roboto Thin" charset="0"/>
              </a:rPr>
              <a:t>Vokalia</a:t>
            </a:r>
            <a:r>
              <a:rPr lang="en-US" sz="1200" i="1" dirty="0">
                <a:solidFill>
                  <a:schemeClr val="tx1">
                    <a:lumMod val="75000"/>
                    <a:lumOff val="25000"/>
                  </a:schemeClr>
                </a:solidFill>
                <a:latin typeface="Roboto Thin" charset="0"/>
                <a:ea typeface="Roboto Thin" charset="0"/>
                <a:cs typeface="Roboto Thin" charset="0"/>
              </a:rPr>
              <a:t> and </a:t>
            </a:r>
            <a:r>
              <a:rPr lang="en-US" sz="1200" i="1" dirty="0" err="1">
                <a:solidFill>
                  <a:schemeClr val="tx1">
                    <a:lumMod val="75000"/>
                    <a:lumOff val="25000"/>
                  </a:schemeClr>
                </a:solidFill>
                <a:latin typeface="Roboto Thin" charset="0"/>
                <a:ea typeface="Roboto Thin" charset="0"/>
                <a:cs typeface="Roboto Thin" charset="0"/>
              </a:rPr>
              <a:t>Consonantia</a:t>
            </a:r>
            <a:r>
              <a:rPr lang="en-US" sz="1200" i="1" dirty="0">
                <a:solidFill>
                  <a:schemeClr val="tx1">
                    <a:lumMod val="75000"/>
                    <a:lumOff val="25000"/>
                  </a:schemeClr>
                </a:solidFill>
                <a:latin typeface="Roboto Thin" charset="0"/>
                <a:ea typeface="Roboto Thin" charset="0"/>
                <a:cs typeface="Roboto Thin" charset="0"/>
              </a:rPr>
              <a:t>, there live the blind texts. Separated they live in </a:t>
            </a:r>
            <a:r>
              <a:rPr lang="en-US" sz="1200" i="1" dirty="0" err="1">
                <a:solidFill>
                  <a:schemeClr val="tx1">
                    <a:lumMod val="75000"/>
                    <a:lumOff val="25000"/>
                  </a:schemeClr>
                </a:solidFill>
                <a:latin typeface="Roboto Thin" charset="0"/>
                <a:ea typeface="Roboto Thin" charset="0"/>
                <a:cs typeface="Roboto Thin" charset="0"/>
              </a:rPr>
              <a:t>Bookmarksgrove</a:t>
            </a:r>
            <a:r>
              <a:rPr lang="en-US" sz="1200" i="1" dirty="0">
                <a:solidFill>
                  <a:schemeClr val="tx1">
                    <a:lumMod val="75000"/>
                    <a:lumOff val="25000"/>
                  </a:schemeClr>
                </a:solidFill>
                <a:latin typeface="Roboto Thin" charset="0"/>
                <a:ea typeface="Roboto Thin" charset="0"/>
                <a:cs typeface="Roboto Thin" charset="0"/>
              </a:rPr>
              <a:t> right at the coast of the Semantics, a large language ocean.</a:t>
            </a:r>
          </a:p>
          <a:p>
            <a:endParaRPr lang="en-US" sz="1200" i="1" dirty="0">
              <a:solidFill>
                <a:schemeClr val="tx1">
                  <a:lumMod val="75000"/>
                  <a:lumOff val="25000"/>
                </a:schemeClr>
              </a:solidFill>
              <a:latin typeface="Roboto Thin" charset="0"/>
              <a:ea typeface="Roboto Thin" charset="0"/>
              <a:cs typeface="Roboto Thin" charset="0"/>
            </a:endParaRPr>
          </a:p>
          <a:p>
            <a:r>
              <a:rPr lang="en-US" sz="1200" i="1" dirty="0">
                <a:solidFill>
                  <a:schemeClr val="tx1">
                    <a:lumMod val="75000"/>
                    <a:lumOff val="25000"/>
                  </a:schemeClr>
                </a:solidFill>
                <a:latin typeface="Roboto Thin" charset="0"/>
                <a:ea typeface="Roboto Thin" charset="0"/>
                <a:cs typeface="Roboto Thin" charset="0"/>
              </a:rPr>
              <a:t>- </a:t>
            </a:r>
            <a:r>
              <a:rPr lang="en-US" sz="1200" b="1" dirty="0">
                <a:solidFill>
                  <a:schemeClr val="tx1">
                    <a:lumMod val="75000"/>
                    <a:lumOff val="25000"/>
                  </a:schemeClr>
                </a:solidFill>
                <a:latin typeface="Roboto" charset="0"/>
                <a:ea typeface="Roboto" charset="0"/>
                <a:cs typeface="Roboto" charset="0"/>
              </a:rPr>
              <a:t>The Quotes</a:t>
            </a:r>
          </a:p>
        </p:txBody>
      </p:sp>
      <p:sp>
        <p:nvSpPr>
          <p:cNvPr id="7" name="Rectangle 6"/>
          <p:cNvSpPr/>
          <p:nvPr/>
        </p:nvSpPr>
        <p:spPr>
          <a:xfrm>
            <a:off x="1078087" y="4985658"/>
            <a:ext cx="4473627" cy="1200329"/>
          </a:xfrm>
          <a:prstGeom prst="rect">
            <a:avLst/>
          </a:prstGeom>
        </p:spPr>
        <p:txBody>
          <a:bodyPr wrap="square">
            <a:spAutoFit/>
          </a:bodyPr>
          <a:lstStyle/>
          <a:p>
            <a:pPr algn="r"/>
            <a:r>
              <a:rPr lang="en-US" sz="1200" i="1" dirty="0">
                <a:solidFill>
                  <a:schemeClr val="tx1">
                    <a:lumMod val="75000"/>
                    <a:lumOff val="25000"/>
                  </a:schemeClr>
                </a:solidFill>
                <a:latin typeface="Roboto Medium" charset="0"/>
                <a:ea typeface="Roboto Medium" charset="0"/>
                <a:cs typeface="Roboto Medium" charset="0"/>
              </a:rPr>
              <a:t>Far far away</a:t>
            </a:r>
            <a:r>
              <a:rPr lang="en-US" sz="1200" i="1" dirty="0">
                <a:solidFill>
                  <a:schemeClr val="tx1">
                    <a:lumMod val="75000"/>
                    <a:lumOff val="25000"/>
                  </a:schemeClr>
                </a:solidFill>
                <a:latin typeface="Roboto Thin" charset="0"/>
                <a:ea typeface="Roboto Thin" charset="0"/>
                <a:cs typeface="Roboto Thin" charset="0"/>
              </a:rPr>
              <a:t>, behind the word mountains, far from the countries </a:t>
            </a:r>
            <a:r>
              <a:rPr lang="en-US" sz="1200" i="1" dirty="0" err="1">
                <a:solidFill>
                  <a:schemeClr val="tx1">
                    <a:lumMod val="75000"/>
                    <a:lumOff val="25000"/>
                  </a:schemeClr>
                </a:solidFill>
                <a:latin typeface="Roboto Thin" charset="0"/>
                <a:ea typeface="Roboto Thin" charset="0"/>
                <a:cs typeface="Roboto Thin" charset="0"/>
              </a:rPr>
              <a:t>Vokalia</a:t>
            </a:r>
            <a:r>
              <a:rPr lang="en-US" sz="1200" i="1" dirty="0">
                <a:solidFill>
                  <a:schemeClr val="tx1">
                    <a:lumMod val="75000"/>
                    <a:lumOff val="25000"/>
                  </a:schemeClr>
                </a:solidFill>
                <a:latin typeface="Roboto Thin" charset="0"/>
                <a:ea typeface="Roboto Thin" charset="0"/>
                <a:cs typeface="Roboto Thin" charset="0"/>
              </a:rPr>
              <a:t> and </a:t>
            </a:r>
            <a:r>
              <a:rPr lang="en-US" sz="1200" i="1" dirty="0" err="1">
                <a:solidFill>
                  <a:schemeClr val="tx1">
                    <a:lumMod val="75000"/>
                    <a:lumOff val="25000"/>
                  </a:schemeClr>
                </a:solidFill>
                <a:latin typeface="Roboto Thin" charset="0"/>
                <a:ea typeface="Roboto Thin" charset="0"/>
                <a:cs typeface="Roboto Thin" charset="0"/>
              </a:rPr>
              <a:t>Consonantia</a:t>
            </a:r>
            <a:r>
              <a:rPr lang="en-US" sz="1200" i="1" dirty="0">
                <a:solidFill>
                  <a:schemeClr val="tx1">
                    <a:lumMod val="75000"/>
                    <a:lumOff val="25000"/>
                  </a:schemeClr>
                </a:solidFill>
                <a:latin typeface="Roboto Thin" charset="0"/>
                <a:ea typeface="Roboto Thin" charset="0"/>
                <a:cs typeface="Roboto Thin" charset="0"/>
              </a:rPr>
              <a:t>, there live the blind texts. Separated they live in </a:t>
            </a:r>
            <a:r>
              <a:rPr lang="en-US" sz="1200" i="1" dirty="0" err="1">
                <a:solidFill>
                  <a:schemeClr val="tx1">
                    <a:lumMod val="75000"/>
                    <a:lumOff val="25000"/>
                  </a:schemeClr>
                </a:solidFill>
                <a:latin typeface="Roboto Thin" charset="0"/>
                <a:ea typeface="Roboto Thin" charset="0"/>
                <a:cs typeface="Roboto Thin" charset="0"/>
              </a:rPr>
              <a:t>Bookmarksgrove</a:t>
            </a:r>
            <a:r>
              <a:rPr lang="en-US" sz="1200" i="1" dirty="0">
                <a:solidFill>
                  <a:schemeClr val="tx1">
                    <a:lumMod val="75000"/>
                    <a:lumOff val="25000"/>
                  </a:schemeClr>
                </a:solidFill>
                <a:latin typeface="Roboto Thin" charset="0"/>
                <a:ea typeface="Roboto Thin" charset="0"/>
                <a:cs typeface="Roboto Thin" charset="0"/>
              </a:rPr>
              <a:t> right at the coast of the Semantics, a large language ocean.</a:t>
            </a:r>
          </a:p>
          <a:p>
            <a:pPr algn="r"/>
            <a:endParaRPr lang="en-US" sz="1200" i="1" dirty="0">
              <a:solidFill>
                <a:schemeClr val="tx1">
                  <a:lumMod val="75000"/>
                  <a:lumOff val="25000"/>
                </a:schemeClr>
              </a:solidFill>
              <a:latin typeface="Roboto Thin" charset="0"/>
              <a:ea typeface="Roboto Thin" charset="0"/>
              <a:cs typeface="Roboto Thin" charset="0"/>
            </a:endParaRPr>
          </a:p>
          <a:p>
            <a:pPr algn="r"/>
            <a:r>
              <a:rPr lang="en-US" sz="1200" i="1" dirty="0">
                <a:solidFill>
                  <a:schemeClr val="tx1">
                    <a:lumMod val="75000"/>
                    <a:lumOff val="25000"/>
                  </a:schemeClr>
                </a:solidFill>
                <a:latin typeface="Roboto Thin" charset="0"/>
                <a:ea typeface="Roboto Thin" charset="0"/>
                <a:cs typeface="Roboto Thin" charset="0"/>
              </a:rPr>
              <a:t>- </a:t>
            </a:r>
            <a:r>
              <a:rPr lang="en-US" sz="1200" b="1" dirty="0">
                <a:solidFill>
                  <a:schemeClr val="tx1">
                    <a:lumMod val="75000"/>
                    <a:lumOff val="25000"/>
                  </a:schemeClr>
                </a:solidFill>
                <a:latin typeface="Roboto" charset="0"/>
                <a:ea typeface="Roboto" charset="0"/>
                <a:cs typeface="Roboto" charset="0"/>
              </a:rPr>
              <a:t>The Quotes</a:t>
            </a:r>
          </a:p>
        </p:txBody>
      </p:sp>
      <p:sp>
        <p:nvSpPr>
          <p:cNvPr id="12" name="Rectangle 11"/>
          <p:cNvSpPr/>
          <p:nvPr/>
        </p:nvSpPr>
        <p:spPr>
          <a:xfrm>
            <a:off x="4980213" y="1621971"/>
            <a:ext cx="2231574" cy="2231574"/>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87831" y="2737758"/>
            <a:ext cx="1616340"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YOUR</a:t>
            </a:r>
          </a:p>
          <a:p>
            <a:pPr algn="ctr"/>
            <a:r>
              <a:rPr lang="en-US" sz="2000" dirty="0">
                <a:solidFill>
                  <a:schemeClr val="bg1"/>
                </a:solidFill>
                <a:latin typeface="Nexa Bold" charset="0"/>
                <a:ea typeface="Nexa Bold" charset="0"/>
                <a:cs typeface="Nexa Bold" charset="0"/>
              </a:rPr>
              <a:t>TITLE HERE</a:t>
            </a:r>
          </a:p>
        </p:txBody>
      </p:sp>
      <p:cxnSp>
        <p:nvCxnSpPr>
          <p:cNvPr id="15" name="Straight Connector 14"/>
          <p:cNvCxnSpPr/>
          <p:nvPr/>
        </p:nvCxnSpPr>
        <p:spPr>
          <a:xfrm>
            <a:off x="5813728" y="2112229"/>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3277524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84599" y="3081194"/>
            <a:ext cx="10001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60507" y="4900625"/>
            <a:ext cx="848309" cy="307777"/>
          </a:xfrm>
          <a:prstGeom prst="rect">
            <a:avLst/>
          </a:prstGeom>
          <a:noFill/>
        </p:spPr>
        <p:txBody>
          <a:bodyPr wrap="none" rtlCol="0">
            <a:spAutoFit/>
          </a:bodyPr>
          <a:lstStyle/>
          <a:p>
            <a:pPr algn="ctr"/>
            <a:r>
              <a:rPr lang="en-US" sz="1400" dirty="0">
                <a:solidFill>
                  <a:schemeClr val="bg1"/>
                </a:solidFill>
                <a:latin typeface="Signerica Fat" charset="0"/>
                <a:ea typeface="Signerica Fat" charset="0"/>
                <a:cs typeface="Signerica Fat" charset="0"/>
              </a:rPr>
              <a:t>Sign</a:t>
            </a:r>
          </a:p>
        </p:txBody>
      </p:sp>
      <p:pic>
        <p:nvPicPr>
          <p:cNvPr id="11" name="Picture Placeholder 5" descr="MAGiC_T1_7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84793" y="557642"/>
            <a:ext cx="3153604" cy="3153604"/>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a:ln>
            <a:solidFill>
              <a:srgbClr val="000000"/>
            </a:solidFill>
          </a:ln>
        </p:spPr>
      </p:pic>
      <p:pic>
        <p:nvPicPr>
          <p:cNvPr id="12" name="Picture Placeholder 6" descr="MAGiC_T2_7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038396" y="3711246"/>
            <a:ext cx="3153604" cy="315360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rgbClr val="000000"/>
          </a:solidFill>
          <a:ln>
            <a:solidFill>
              <a:srgbClr val="000000"/>
            </a:solidFill>
          </a:ln>
        </p:spPr>
      </p:pic>
      <p:pic>
        <p:nvPicPr>
          <p:cNvPr id="13" name="Picture Placeholder 7" descr="MAGiC_PD_7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884793" y="3711246"/>
            <a:ext cx="3153604" cy="315360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ln>
            <a:solidFill>
              <a:srgbClr val="000000"/>
            </a:solidFill>
          </a:ln>
        </p:spPr>
      </p:pic>
      <p:sp>
        <p:nvSpPr>
          <p:cNvPr id="14" name="TextBox 13"/>
          <p:cNvSpPr txBox="1"/>
          <p:nvPr/>
        </p:nvSpPr>
        <p:spPr>
          <a:xfrm>
            <a:off x="5939373" y="564788"/>
            <a:ext cx="414262" cy="339669"/>
          </a:xfrm>
          <a:prstGeom prst="rect">
            <a:avLst/>
          </a:prstGeom>
          <a:noFill/>
        </p:spPr>
        <p:txBody>
          <a:bodyPr wrap="none" rtlCol="0">
            <a:spAutoFit/>
          </a:bodyPr>
          <a:lstStyle/>
          <a:p>
            <a:r>
              <a:rPr lang="en-US" dirty="0">
                <a:solidFill>
                  <a:srgbClr val="FFFFFF"/>
                </a:solidFill>
                <a:latin typeface="Roboto Light"/>
                <a:cs typeface="Roboto Light"/>
              </a:rPr>
              <a:t>T1</a:t>
            </a:r>
          </a:p>
        </p:txBody>
      </p:sp>
      <p:sp>
        <p:nvSpPr>
          <p:cNvPr id="15" name="TextBox 14"/>
          <p:cNvSpPr txBox="1"/>
          <p:nvPr/>
        </p:nvSpPr>
        <p:spPr>
          <a:xfrm>
            <a:off x="9194078" y="3722771"/>
            <a:ext cx="417510" cy="339669"/>
          </a:xfrm>
          <a:prstGeom prst="rect">
            <a:avLst/>
          </a:prstGeom>
          <a:noFill/>
        </p:spPr>
        <p:txBody>
          <a:bodyPr wrap="none" rtlCol="0">
            <a:spAutoFit/>
          </a:bodyPr>
          <a:lstStyle/>
          <a:p>
            <a:r>
              <a:rPr lang="en-US" dirty="0">
                <a:solidFill>
                  <a:srgbClr val="FFFFFF"/>
                </a:solidFill>
                <a:latin typeface="Roboto Light"/>
                <a:cs typeface="Roboto Light"/>
              </a:rPr>
              <a:t>T2</a:t>
            </a:r>
          </a:p>
        </p:txBody>
      </p:sp>
      <p:sp>
        <p:nvSpPr>
          <p:cNvPr id="16" name="TextBox 15"/>
          <p:cNvSpPr txBox="1"/>
          <p:nvPr/>
        </p:nvSpPr>
        <p:spPr>
          <a:xfrm>
            <a:off x="5950353" y="3722771"/>
            <a:ext cx="439555" cy="339669"/>
          </a:xfrm>
          <a:prstGeom prst="rect">
            <a:avLst/>
          </a:prstGeom>
          <a:noFill/>
        </p:spPr>
        <p:txBody>
          <a:bodyPr wrap="none" rtlCol="0">
            <a:spAutoFit/>
          </a:bodyPr>
          <a:lstStyle/>
          <a:p>
            <a:r>
              <a:rPr lang="en-US" dirty="0">
                <a:solidFill>
                  <a:srgbClr val="FFFFFF"/>
                </a:solidFill>
                <a:latin typeface="Roboto Light"/>
                <a:cs typeface="Roboto Light"/>
              </a:rPr>
              <a:t>PD</a:t>
            </a:r>
          </a:p>
        </p:txBody>
      </p:sp>
      <p:sp>
        <p:nvSpPr>
          <p:cNvPr id="18" name="TextBox 17"/>
          <p:cNvSpPr txBox="1"/>
          <p:nvPr/>
        </p:nvSpPr>
        <p:spPr>
          <a:xfrm>
            <a:off x="6925421" y="126986"/>
            <a:ext cx="1056700" cy="369332"/>
          </a:xfrm>
          <a:prstGeom prst="rect">
            <a:avLst/>
          </a:prstGeom>
          <a:noFill/>
        </p:spPr>
        <p:txBody>
          <a:bodyPr wrap="none" rtlCol="0">
            <a:spAutoFit/>
          </a:bodyPr>
          <a:lstStyle/>
          <a:p>
            <a:r>
              <a:rPr lang="en-US" dirty="0">
                <a:latin typeface="Roboto Light"/>
                <a:cs typeface="Roboto Light"/>
              </a:rPr>
              <a:t>Short TE</a:t>
            </a:r>
          </a:p>
        </p:txBody>
      </p:sp>
      <p:sp>
        <p:nvSpPr>
          <p:cNvPr id="19" name="TextBox 18"/>
          <p:cNvSpPr txBox="1"/>
          <p:nvPr/>
        </p:nvSpPr>
        <p:spPr>
          <a:xfrm>
            <a:off x="10118000" y="126986"/>
            <a:ext cx="1011177" cy="369332"/>
          </a:xfrm>
          <a:prstGeom prst="rect">
            <a:avLst/>
          </a:prstGeom>
          <a:noFill/>
        </p:spPr>
        <p:txBody>
          <a:bodyPr wrap="none" rtlCol="0">
            <a:spAutoFit/>
          </a:bodyPr>
          <a:lstStyle/>
          <a:p>
            <a:r>
              <a:rPr lang="en-US" dirty="0">
                <a:latin typeface="Roboto Light"/>
                <a:cs typeface="Roboto Light"/>
              </a:rPr>
              <a:t>Long TE</a:t>
            </a:r>
          </a:p>
        </p:txBody>
      </p:sp>
      <p:sp>
        <p:nvSpPr>
          <p:cNvPr id="20" name="TextBox 19"/>
          <p:cNvSpPr txBox="1"/>
          <p:nvPr/>
        </p:nvSpPr>
        <p:spPr>
          <a:xfrm>
            <a:off x="4750767" y="1966809"/>
            <a:ext cx="1070801" cy="369332"/>
          </a:xfrm>
          <a:prstGeom prst="rect">
            <a:avLst/>
          </a:prstGeom>
          <a:noFill/>
        </p:spPr>
        <p:txBody>
          <a:bodyPr wrap="none" rtlCol="0">
            <a:spAutoFit/>
          </a:bodyPr>
          <a:lstStyle/>
          <a:p>
            <a:r>
              <a:rPr lang="en-US" dirty="0">
                <a:latin typeface="Roboto Light"/>
                <a:cs typeface="Roboto Light"/>
              </a:rPr>
              <a:t>Short TR</a:t>
            </a:r>
          </a:p>
        </p:txBody>
      </p:sp>
      <p:sp>
        <p:nvSpPr>
          <p:cNvPr id="21" name="TextBox 20"/>
          <p:cNvSpPr txBox="1"/>
          <p:nvPr/>
        </p:nvSpPr>
        <p:spPr>
          <a:xfrm>
            <a:off x="4750767" y="5088483"/>
            <a:ext cx="1026393" cy="369332"/>
          </a:xfrm>
          <a:prstGeom prst="rect">
            <a:avLst/>
          </a:prstGeom>
          <a:noFill/>
        </p:spPr>
        <p:txBody>
          <a:bodyPr wrap="none" rtlCol="0">
            <a:spAutoFit/>
          </a:bodyPr>
          <a:lstStyle/>
          <a:p>
            <a:r>
              <a:rPr lang="en-US" dirty="0">
                <a:latin typeface="Roboto Light"/>
                <a:cs typeface="Roboto Light"/>
              </a:rPr>
              <a:t>Long TR</a:t>
            </a:r>
          </a:p>
        </p:txBody>
      </p:sp>
      <p:sp>
        <p:nvSpPr>
          <p:cNvPr id="22" name="Rectangle 21"/>
          <p:cNvSpPr/>
          <p:nvPr/>
        </p:nvSpPr>
        <p:spPr>
          <a:xfrm>
            <a:off x="9038397" y="564788"/>
            <a:ext cx="3153603" cy="3157983"/>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194078" y="1743532"/>
            <a:ext cx="2826415" cy="800219"/>
          </a:xfrm>
          <a:prstGeom prst="rect">
            <a:avLst/>
          </a:prstGeom>
          <a:noFill/>
        </p:spPr>
        <p:txBody>
          <a:bodyPr wrap="none" rtlCol="0">
            <a:spAutoFit/>
          </a:bodyPr>
          <a:lstStyle/>
          <a:p>
            <a:pPr algn="ctr"/>
            <a:r>
              <a:rPr lang="en-US" sz="2800" b="1" dirty="0">
                <a:solidFill>
                  <a:srgbClr val="FFFFFF"/>
                </a:solidFill>
                <a:latin typeface="Roboto Light"/>
                <a:cs typeface="Roboto Light"/>
              </a:rPr>
              <a:t>Poor CNR &amp; SNR</a:t>
            </a:r>
          </a:p>
          <a:p>
            <a:pPr algn="ctr"/>
            <a:r>
              <a:rPr lang="en-US" dirty="0">
                <a:solidFill>
                  <a:srgbClr val="FFFFFF"/>
                </a:solidFill>
                <a:latin typeface="Roboto Light"/>
                <a:cs typeface="Roboto Light"/>
              </a:rPr>
              <a:t>Not done in practice</a:t>
            </a:r>
          </a:p>
        </p:txBody>
      </p:sp>
      <p:sp>
        <p:nvSpPr>
          <p:cNvPr id="24" name="Rectangle 23"/>
          <p:cNvSpPr/>
          <p:nvPr/>
        </p:nvSpPr>
        <p:spPr>
          <a:xfrm>
            <a:off x="3353895" y="1037968"/>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37968" y="1574290"/>
            <a:ext cx="3228371" cy="2554545"/>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EXAMPLES</a:t>
            </a:r>
          </a:p>
          <a:p>
            <a:r>
              <a:rPr lang="en-US" sz="3200" dirty="0">
                <a:solidFill>
                  <a:schemeClr val="tx1">
                    <a:lumMod val="75000"/>
                    <a:lumOff val="25000"/>
                  </a:schemeClr>
                </a:solidFill>
                <a:latin typeface="Nexa Bold" charset="0"/>
                <a:ea typeface="Nexa Bold" charset="0"/>
                <a:cs typeface="Nexa Bold" charset="0"/>
              </a:rPr>
              <a:t>OF HOW SCAN </a:t>
            </a:r>
          </a:p>
          <a:p>
            <a:r>
              <a:rPr lang="en-US" sz="3200" dirty="0">
                <a:solidFill>
                  <a:schemeClr val="tx1">
                    <a:lumMod val="75000"/>
                    <a:lumOff val="25000"/>
                  </a:schemeClr>
                </a:solidFill>
                <a:latin typeface="Nexa Bold" charset="0"/>
                <a:ea typeface="Nexa Bold" charset="0"/>
                <a:cs typeface="Nexa Bold" charset="0"/>
              </a:rPr>
              <a:t>MODALIES </a:t>
            </a:r>
          </a:p>
          <a:p>
            <a:r>
              <a:rPr lang="en-US" sz="3200" dirty="0">
                <a:solidFill>
                  <a:schemeClr val="tx1">
                    <a:lumMod val="75000"/>
                    <a:lumOff val="25000"/>
                  </a:schemeClr>
                </a:solidFill>
                <a:latin typeface="Nexa Bold" charset="0"/>
                <a:ea typeface="Nexa Bold" charset="0"/>
                <a:cs typeface="Nexa Bold" charset="0"/>
              </a:rPr>
              <a:t>RELATE TO </a:t>
            </a:r>
          </a:p>
          <a:p>
            <a:r>
              <a:rPr lang="en-US" sz="3200" dirty="0">
                <a:solidFill>
                  <a:schemeClr val="tx1">
                    <a:lumMod val="75000"/>
                    <a:lumOff val="25000"/>
                  </a:schemeClr>
                </a:solidFill>
                <a:latin typeface="Nexa Bold" charset="0"/>
                <a:ea typeface="Nexa Bold" charset="0"/>
                <a:cs typeface="Nexa Bold" charset="0"/>
              </a:rPr>
              <a:t>TR &amp; TE</a:t>
            </a:r>
          </a:p>
        </p:txBody>
      </p:sp>
    </p:spTree>
    <p:extLst>
      <p:ext uri="{BB962C8B-B14F-4D97-AF65-F5344CB8AC3E}">
        <p14:creationId xmlns:p14="http://schemas.microsoft.com/office/powerpoint/2010/main" val="1219731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346" y="6301947"/>
            <a:ext cx="723275" cy="246221"/>
          </a:xfrm>
          <a:prstGeom prst="rect">
            <a:avLst/>
          </a:prstGeom>
          <a:noFill/>
        </p:spPr>
        <p:txBody>
          <a:bodyPr wrap="none" rtlCol="0">
            <a:spAutoFit/>
          </a:bodyPr>
          <a:lstStyle/>
          <a:p>
            <a:r>
              <a:rPr lang="en-US" sz="1000" dirty="0">
                <a:solidFill>
                  <a:schemeClr val="bg1"/>
                </a:solidFill>
                <a:latin typeface="Roboto Medium" charset="0"/>
                <a:ea typeface="Roboto Medium" charset="0"/>
                <a:cs typeface="Roboto Medium" charset="0"/>
              </a:rPr>
              <a:t>Slide / </a:t>
            </a:r>
            <a:r>
              <a:rPr lang="en-US" sz="1000" dirty="0">
                <a:solidFill>
                  <a:schemeClr val="bg1"/>
                </a:solidFill>
                <a:latin typeface="Roboto Thin" charset="0"/>
                <a:ea typeface="Roboto Thin" charset="0"/>
                <a:cs typeface="Roboto Thin" charset="0"/>
              </a:rPr>
              <a:t>01</a:t>
            </a:r>
          </a:p>
        </p:txBody>
      </p:sp>
      <p:sp>
        <p:nvSpPr>
          <p:cNvPr id="6" name="TextBox 5"/>
          <p:cNvSpPr txBox="1"/>
          <p:nvPr/>
        </p:nvSpPr>
        <p:spPr>
          <a:xfrm>
            <a:off x="358346" y="1881110"/>
            <a:ext cx="2934137"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ACCEPTABLE</a:t>
            </a:r>
          </a:p>
          <a:p>
            <a:r>
              <a:rPr lang="en-US" sz="3200" dirty="0">
                <a:solidFill>
                  <a:schemeClr val="bg1"/>
                </a:solidFill>
                <a:latin typeface="Nexa Bold" charset="0"/>
                <a:ea typeface="Nexa Bold" charset="0"/>
                <a:cs typeface="Nexa Bold" charset="0"/>
              </a:rPr>
              <a:t>T1 SCANS</a:t>
            </a:r>
          </a:p>
        </p:txBody>
      </p:sp>
      <p:sp>
        <p:nvSpPr>
          <p:cNvPr id="7" name="Rectangle 6"/>
          <p:cNvSpPr/>
          <p:nvPr/>
        </p:nvSpPr>
        <p:spPr>
          <a:xfrm>
            <a:off x="358346" y="4301833"/>
            <a:ext cx="2112711" cy="1015663"/>
          </a:xfrm>
          <a:prstGeom prst="rect">
            <a:avLst/>
          </a:prstGeom>
        </p:spPr>
        <p:txBody>
          <a:bodyPr wrap="square">
            <a:spAutoFit/>
          </a:bodyPr>
          <a:lstStyle/>
          <a:p>
            <a:r>
              <a:rPr lang="en-US" sz="1200" dirty="0">
                <a:solidFill>
                  <a:schemeClr val="bg1"/>
                </a:solidFill>
                <a:latin typeface="Roboto Medium" charset="0"/>
                <a:ea typeface="Roboto Medium" charset="0"/>
                <a:cs typeface="Roboto Medium" charset="0"/>
              </a:rPr>
              <a:t>Far far away</a:t>
            </a:r>
            <a:r>
              <a:rPr lang="en-US" sz="1200" dirty="0">
                <a:solidFill>
                  <a:schemeClr val="bg1"/>
                </a:solidFill>
                <a:latin typeface="Roboto Thin" charset="0"/>
                <a:ea typeface="Roboto Thin" charset="0"/>
                <a:cs typeface="Roboto Thin" charset="0"/>
              </a:rPr>
              <a:t>, behind the word mountains, far from the countries </a:t>
            </a:r>
            <a:r>
              <a:rPr lang="en-US" sz="1200" dirty="0" err="1">
                <a:solidFill>
                  <a:schemeClr val="bg1"/>
                </a:solidFill>
                <a:latin typeface="Roboto Thin" charset="0"/>
                <a:ea typeface="Roboto Thin" charset="0"/>
                <a:cs typeface="Roboto Thin" charset="0"/>
              </a:rPr>
              <a:t>Vokalia</a:t>
            </a:r>
            <a:r>
              <a:rPr lang="en-US" sz="1200" dirty="0">
                <a:solidFill>
                  <a:schemeClr val="bg1"/>
                </a:solidFill>
                <a:latin typeface="Roboto Thin" charset="0"/>
                <a:ea typeface="Roboto Thin" charset="0"/>
                <a:cs typeface="Roboto Thin" charset="0"/>
              </a:rPr>
              <a:t> and </a:t>
            </a:r>
            <a:r>
              <a:rPr lang="en-US" sz="1200" dirty="0" err="1">
                <a:solidFill>
                  <a:schemeClr val="bg1"/>
                </a:solidFill>
                <a:latin typeface="Roboto Thin" charset="0"/>
                <a:ea typeface="Roboto Thin" charset="0"/>
                <a:cs typeface="Roboto Thin" charset="0"/>
              </a:rPr>
              <a:t>Consonantia</a:t>
            </a:r>
            <a:r>
              <a:rPr lang="en-US" sz="1200" dirty="0">
                <a:solidFill>
                  <a:schemeClr val="bg1"/>
                </a:solidFill>
                <a:latin typeface="Roboto Thin" charset="0"/>
                <a:ea typeface="Roboto Thin" charset="0"/>
                <a:cs typeface="Roboto Thin" charset="0"/>
              </a:rPr>
              <a:t>, there live the blind texts.</a:t>
            </a:r>
          </a:p>
        </p:txBody>
      </p:sp>
      <p:cxnSp>
        <p:nvCxnSpPr>
          <p:cNvPr id="8" name="Straight Connector 7"/>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graphicFrame>
        <p:nvGraphicFramePr>
          <p:cNvPr id="9" name="Chart 8"/>
          <p:cNvGraphicFramePr/>
          <p:nvPr>
            <p:extLst>
              <p:ext uri="{D42A27DB-BD31-4B8C-83A1-F6EECF244321}">
                <p14:modId xmlns:p14="http://schemas.microsoft.com/office/powerpoint/2010/main" val="2777470727"/>
              </p:ext>
            </p:extLst>
          </p:nvPr>
        </p:nvGraphicFramePr>
        <p:xfrm>
          <a:off x="4399193" y="4002593"/>
          <a:ext cx="3513357" cy="203750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8593431" y="4101105"/>
            <a:ext cx="1380634" cy="338554"/>
          </a:xfrm>
          <a:prstGeom prst="rect">
            <a:avLst/>
          </a:prstGeom>
          <a:noFill/>
        </p:spPr>
        <p:txBody>
          <a:bodyPr wrap="none" rtlCol="0">
            <a:spAutoFit/>
          </a:bodyPr>
          <a:lstStyle/>
          <a:p>
            <a:pPr algn="ctr"/>
            <a:r>
              <a:rPr lang="en-US" sz="1600" dirty="0">
                <a:solidFill>
                  <a:schemeClr val="tx1">
                    <a:lumMod val="75000"/>
                    <a:lumOff val="25000"/>
                  </a:schemeClr>
                </a:solidFill>
                <a:latin typeface="Nexa Bold" charset="0"/>
                <a:ea typeface="Nexa Bold" charset="0"/>
                <a:cs typeface="Nexa Bold" charset="0"/>
              </a:rPr>
              <a:t>YOUR TITLE</a:t>
            </a:r>
          </a:p>
        </p:txBody>
      </p:sp>
      <p:sp>
        <p:nvSpPr>
          <p:cNvPr id="12" name="TextBox 11"/>
          <p:cNvSpPr txBox="1"/>
          <p:nvPr/>
        </p:nvSpPr>
        <p:spPr>
          <a:xfrm>
            <a:off x="8593431" y="4513482"/>
            <a:ext cx="1249060" cy="769441"/>
          </a:xfrm>
          <a:prstGeom prst="rect">
            <a:avLst/>
          </a:prstGeom>
          <a:noFill/>
        </p:spPr>
        <p:txBody>
          <a:bodyPr wrap="none" rtlCol="0">
            <a:spAutoFit/>
          </a:bodyPr>
          <a:lstStyle/>
          <a:p>
            <a:r>
              <a:rPr lang="en-US" sz="4400" b="1" dirty="0">
                <a:solidFill>
                  <a:schemeClr val="tx1">
                    <a:lumMod val="75000"/>
                    <a:lumOff val="25000"/>
                  </a:schemeClr>
                </a:solidFill>
                <a:latin typeface="Roboto" charset="0"/>
                <a:ea typeface="Roboto" charset="0"/>
                <a:cs typeface="Roboto" charset="0"/>
              </a:rPr>
              <a:t>85%</a:t>
            </a:r>
          </a:p>
        </p:txBody>
      </p:sp>
      <p:sp>
        <p:nvSpPr>
          <p:cNvPr id="13" name="Rectangle 12"/>
          <p:cNvSpPr/>
          <p:nvPr/>
        </p:nvSpPr>
        <p:spPr>
          <a:xfrm>
            <a:off x="8593430" y="5209100"/>
            <a:ext cx="2771255" cy="830997"/>
          </a:xfrm>
          <a:prstGeom prst="rect">
            <a:avLst/>
          </a:prstGeom>
        </p:spPr>
        <p:txBody>
          <a:bodyPr wrap="square">
            <a:spAutoFit/>
          </a:bodyPr>
          <a:lstStyle/>
          <a:p>
            <a:r>
              <a:rPr lang="en-US" sz="1200" dirty="0">
                <a:solidFill>
                  <a:schemeClr val="tx1">
                    <a:lumMod val="75000"/>
                    <a:lumOff val="25000"/>
                  </a:schemeClr>
                </a:solidFill>
                <a:latin typeface="Roboto Medium" charset="0"/>
                <a:ea typeface="Roboto Medium" charset="0"/>
                <a:cs typeface="Roboto Medium" charset="0"/>
              </a:rPr>
              <a:t>Far far away</a:t>
            </a:r>
            <a:r>
              <a:rPr lang="en-US" sz="1200" dirty="0">
                <a:solidFill>
                  <a:schemeClr val="tx1">
                    <a:lumMod val="75000"/>
                    <a:lumOff val="25000"/>
                  </a:schemeClr>
                </a:solidFill>
                <a:latin typeface="Roboto Thin" charset="0"/>
                <a:ea typeface="Roboto Thin" charset="0"/>
                <a:cs typeface="Roboto Thin" charset="0"/>
              </a:rPr>
              <a:t>, behind the word mountains, far from the countries </a:t>
            </a:r>
            <a:r>
              <a:rPr lang="en-US" sz="1200" dirty="0" err="1">
                <a:solidFill>
                  <a:schemeClr val="tx1">
                    <a:lumMod val="75000"/>
                    <a:lumOff val="25000"/>
                  </a:schemeClr>
                </a:solidFill>
                <a:latin typeface="Roboto Thin" charset="0"/>
                <a:ea typeface="Roboto Thin" charset="0"/>
                <a:cs typeface="Roboto Thin" charset="0"/>
              </a:rPr>
              <a:t>Vokalia</a:t>
            </a:r>
            <a:r>
              <a:rPr lang="en-US" sz="1200" dirty="0">
                <a:solidFill>
                  <a:schemeClr val="tx1">
                    <a:lumMod val="75000"/>
                    <a:lumOff val="25000"/>
                  </a:schemeClr>
                </a:solidFill>
                <a:latin typeface="Roboto Thin" charset="0"/>
                <a:ea typeface="Roboto Thin" charset="0"/>
                <a:cs typeface="Roboto Thin" charset="0"/>
              </a:rPr>
              <a:t> and </a:t>
            </a:r>
            <a:r>
              <a:rPr lang="en-US" sz="1200" dirty="0" err="1">
                <a:solidFill>
                  <a:schemeClr val="tx1">
                    <a:lumMod val="75000"/>
                    <a:lumOff val="25000"/>
                  </a:schemeClr>
                </a:solidFill>
                <a:latin typeface="Roboto Thin" charset="0"/>
                <a:ea typeface="Roboto Thin" charset="0"/>
                <a:cs typeface="Roboto Thin" charset="0"/>
              </a:rPr>
              <a:t>Consonantia</a:t>
            </a:r>
            <a:r>
              <a:rPr lang="en-US" sz="1200" dirty="0">
                <a:solidFill>
                  <a:schemeClr val="tx1">
                    <a:lumMod val="75000"/>
                    <a:lumOff val="25000"/>
                  </a:schemeClr>
                </a:solidFill>
                <a:latin typeface="Roboto Thin" charset="0"/>
                <a:ea typeface="Roboto Thin" charset="0"/>
                <a:cs typeface="Roboto Thin" charset="0"/>
              </a:rPr>
              <a:t>, there live the blind texts. </a:t>
            </a:r>
          </a:p>
        </p:txBody>
      </p:sp>
      <p:pic>
        <p:nvPicPr>
          <p:cNvPr id="11" name="Picture Placeholder 10" descr="STRUCT_T1_layout.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817" r="4817"/>
          <a:stretch>
            <a:fillRect/>
          </a:stretch>
        </p:blipFill>
        <p:spPr/>
      </p:pic>
    </p:spTree>
    <p:extLst>
      <p:ext uri="{BB962C8B-B14F-4D97-AF65-F5344CB8AC3E}">
        <p14:creationId xmlns:p14="http://schemas.microsoft.com/office/powerpoint/2010/main" val="408041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90flip.gif"/>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4399" b="-34399"/>
          <a:stretch>
            <a:fillRect/>
          </a:stretch>
        </p:blipFill>
        <p:spPr/>
      </p:pic>
      <p:sp>
        <p:nvSpPr>
          <p:cNvPr id="13" name="Rectangle 12"/>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58346" y="1911090"/>
            <a:ext cx="3220984" cy="2554545"/>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RECALL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RF PULSES</a:t>
            </a:r>
          </a:p>
          <a:p>
            <a:r>
              <a:rPr lang="en-US" sz="3200" dirty="0">
                <a:solidFill>
                  <a:schemeClr val="bg1"/>
                </a:solidFill>
                <a:latin typeface="Nexa Bold" charset="0"/>
                <a:ea typeface="Nexa Bold" charset="0"/>
                <a:cs typeface="Nexa Bold" charset="0"/>
              </a:rPr>
              <a:t>“KNOCK OVER”</a:t>
            </a:r>
          </a:p>
          <a:p>
            <a:r>
              <a:rPr lang="en-US" sz="3200" dirty="0">
                <a:solidFill>
                  <a:schemeClr val="bg1"/>
                </a:solidFill>
                <a:latin typeface="Nexa Bold" charset="0"/>
                <a:ea typeface="Nexa Bold" charset="0"/>
                <a:cs typeface="Nexa Bold" charset="0"/>
              </a:rPr>
              <a:t>PROTONS</a:t>
            </a:r>
          </a:p>
          <a:p>
            <a:endParaRPr lang="en-US" sz="3200" dirty="0">
              <a:solidFill>
                <a:schemeClr val="bg1"/>
              </a:solidFill>
              <a:latin typeface="Nexa Bold" charset="0"/>
              <a:ea typeface="Nexa Bold" charset="0"/>
              <a:cs typeface="Nexa Bold" charset="0"/>
            </a:endParaRPr>
          </a:p>
        </p:txBody>
      </p:sp>
      <p:sp>
        <p:nvSpPr>
          <p:cNvPr id="15" name="Rectangle 14"/>
          <p:cNvSpPr/>
          <p:nvPr/>
        </p:nvSpPr>
        <p:spPr>
          <a:xfrm>
            <a:off x="358346" y="4077104"/>
            <a:ext cx="2744083" cy="2554545"/>
          </a:xfrm>
          <a:prstGeom prst="rect">
            <a:avLst/>
          </a:prstGeom>
        </p:spPr>
        <p:txBody>
          <a:bodyPr wrap="square">
            <a:spAutoFit/>
          </a:bodyPr>
          <a:lstStyle/>
          <a:p>
            <a:pPr marL="171450" indent="-171450">
              <a:buFont typeface="Arial"/>
              <a:buChar char="•"/>
            </a:pPr>
            <a:r>
              <a:rPr lang="en-US" sz="2000" dirty="0">
                <a:solidFill>
                  <a:schemeClr val="bg1"/>
                </a:solidFill>
                <a:latin typeface="Roboto"/>
                <a:ea typeface="Roboto Medium" charset="0"/>
                <a:cs typeface="Roboto"/>
              </a:rPr>
              <a:t>Protons lined up with B0 get knocked over by an RF pulse</a:t>
            </a:r>
          </a:p>
          <a:p>
            <a:pPr marL="171450" indent="-171450">
              <a:buFont typeface="Arial"/>
              <a:buChar char="•"/>
            </a:pPr>
            <a:r>
              <a:rPr lang="en-US" sz="2000" dirty="0">
                <a:solidFill>
                  <a:schemeClr val="bg1"/>
                </a:solidFill>
                <a:latin typeface="Roboto"/>
                <a:ea typeface="Roboto Medium" charset="0"/>
                <a:cs typeface="Roboto"/>
              </a:rPr>
              <a:t>M  is the net magnetization of all  protons</a:t>
            </a:r>
          </a:p>
          <a:p>
            <a:pPr marL="171450" indent="-171450">
              <a:buFont typeface="Arial"/>
              <a:buChar char="•"/>
            </a:pPr>
            <a:r>
              <a:rPr lang="en-US" sz="2000" dirty="0">
                <a:solidFill>
                  <a:schemeClr val="bg1"/>
                </a:solidFill>
                <a:latin typeface="Roboto"/>
                <a:ea typeface="Roboto Medium" charset="0"/>
                <a:cs typeface="Roboto"/>
              </a:rPr>
              <a:t>M</a:t>
            </a:r>
            <a:r>
              <a:rPr lang="en-US" sz="2000" baseline="-25000" dirty="0">
                <a:solidFill>
                  <a:schemeClr val="bg1"/>
                </a:solidFill>
                <a:latin typeface="Roboto"/>
                <a:ea typeface="Roboto Medium" charset="0"/>
                <a:cs typeface="Roboto"/>
              </a:rPr>
              <a:t>0</a:t>
            </a:r>
            <a:r>
              <a:rPr lang="en-US" sz="2000" dirty="0">
                <a:solidFill>
                  <a:schemeClr val="bg1"/>
                </a:solidFill>
                <a:latin typeface="Roboto"/>
                <a:ea typeface="Roboto Medium" charset="0"/>
                <a:cs typeface="Roboto"/>
              </a:rPr>
              <a:t> is the  maximum net magnetization</a:t>
            </a:r>
            <a:endParaRPr lang="en-US" sz="2000" dirty="0">
              <a:solidFill>
                <a:schemeClr val="bg1"/>
              </a:solidFill>
              <a:latin typeface="Roboto"/>
              <a:ea typeface="Roboto Thin" charset="0"/>
              <a:cs typeface="Roboto"/>
            </a:endParaRPr>
          </a:p>
        </p:txBody>
      </p:sp>
      <p:cxnSp>
        <p:nvCxnSpPr>
          <p:cNvPr id="26" name="Straight Arrow Connector 25"/>
          <p:cNvCxnSpPr/>
          <p:nvPr/>
        </p:nvCxnSpPr>
        <p:spPr>
          <a:xfrm flipV="1">
            <a:off x="7850599" y="551089"/>
            <a:ext cx="0" cy="911438"/>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025679" y="685797"/>
            <a:ext cx="644903" cy="646331"/>
          </a:xfrm>
          <a:prstGeom prst="rect">
            <a:avLst/>
          </a:prstGeom>
          <a:noFill/>
        </p:spPr>
        <p:txBody>
          <a:bodyPr wrap="none" rtlCol="0">
            <a:spAutoFit/>
          </a:bodyPr>
          <a:lstStyle/>
          <a:p>
            <a:r>
              <a:rPr lang="en-US" sz="3600" dirty="0">
                <a:latin typeface="Roboto"/>
                <a:cs typeface="Roboto"/>
              </a:rPr>
              <a:t>B</a:t>
            </a:r>
            <a:r>
              <a:rPr lang="en-US" sz="3600" baseline="-25000" dirty="0">
                <a:latin typeface="Roboto"/>
                <a:cs typeface="Roboto"/>
              </a:rPr>
              <a:t>0</a:t>
            </a:r>
          </a:p>
        </p:txBody>
      </p:sp>
    </p:spTree>
    <p:extLst>
      <p:ext uri="{BB962C8B-B14F-4D97-AF65-F5344CB8AC3E}">
        <p14:creationId xmlns:p14="http://schemas.microsoft.com/office/powerpoint/2010/main" val="2080038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900128"/>
            <a:ext cx="12192000" cy="5682342"/>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2825" y="1495358"/>
            <a:ext cx="11116235" cy="1200329"/>
          </a:xfrm>
          <a:prstGeom prst="rect">
            <a:avLst/>
          </a:prstGeom>
          <a:noFill/>
        </p:spPr>
        <p:txBody>
          <a:bodyPr wrap="square" rtlCol="0">
            <a:spAutoFit/>
          </a:bodyPr>
          <a:lstStyle/>
          <a:p>
            <a:pPr algn="ctr"/>
            <a:r>
              <a:rPr lang="en-US" cap="all" dirty="0">
                <a:solidFill>
                  <a:schemeClr val="bg1"/>
                </a:solidFill>
                <a:latin typeface="Nexa Bold" charset="0"/>
                <a:ea typeface="Nexa Bold" charset="0"/>
                <a:cs typeface="Nexa Bold" charset="0"/>
              </a:rPr>
              <a:t>© 2018 BC CHILDREN’S HOSPITAL MRI RESEARCH FACILITY</a:t>
            </a:r>
          </a:p>
          <a:p>
            <a:pPr algn="ctr"/>
            <a:r>
              <a:rPr lang="en-US" cap="all" dirty="0">
                <a:solidFill>
                  <a:schemeClr val="bg1"/>
                </a:solidFill>
                <a:latin typeface="Nexa Bold" charset="0"/>
                <a:ea typeface="Nexa Bold" charset="0"/>
                <a:cs typeface="Nexa Bold" charset="0"/>
              </a:rPr>
              <a:t>This work is licensed under the Creative Commons Attribution-NONCOMMERCIAL-</a:t>
            </a:r>
            <a:r>
              <a:rPr lang="en-US" cap="all" dirty="0" err="1">
                <a:solidFill>
                  <a:schemeClr val="bg1"/>
                </a:solidFill>
                <a:latin typeface="Nexa Bold" charset="0"/>
                <a:ea typeface="Nexa Bold" charset="0"/>
                <a:cs typeface="Nexa Bold" charset="0"/>
              </a:rPr>
              <a:t>ShareAlike</a:t>
            </a:r>
            <a:r>
              <a:rPr lang="en-US" cap="all" dirty="0">
                <a:solidFill>
                  <a:schemeClr val="bg1"/>
                </a:solidFill>
                <a:latin typeface="Nexa Bold" charset="0"/>
                <a:ea typeface="Nexa Bold" charset="0"/>
                <a:cs typeface="Nexa Bold" charset="0"/>
              </a:rPr>
              <a:t> 4.0 International License. To view a copy of this license, visit </a:t>
            </a:r>
            <a:r>
              <a:rPr lang="en-US" b="1" cap="all" dirty="0">
                <a:solidFill>
                  <a:srgbClr val="FF9F1B"/>
                </a:solidFill>
                <a:latin typeface="Nexa"/>
                <a:cs typeface="Nexa"/>
                <a:hlinkClick r:id="rId2"/>
              </a:rPr>
              <a:t>http://</a:t>
            </a:r>
            <a:r>
              <a:rPr lang="en-US" b="1" cap="all" dirty="0" err="1">
                <a:solidFill>
                  <a:srgbClr val="FF9F1B"/>
                </a:solidFill>
                <a:latin typeface="Nexa"/>
                <a:cs typeface="Nexa"/>
                <a:hlinkClick r:id="rId2"/>
              </a:rPr>
              <a:t>creativecommons.org</a:t>
            </a:r>
            <a:r>
              <a:rPr lang="en-US" b="1" cap="all" dirty="0">
                <a:solidFill>
                  <a:srgbClr val="FF9F1B"/>
                </a:solidFill>
                <a:latin typeface="Nexa"/>
                <a:cs typeface="Nexa"/>
                <a:hlinkClick r:id="rId2"/>
              </a:rPr>
              <a:t>/licenses/by-</a:t>
            </a:r>
            <a:r>
              <a:rPr lang="en-US" b="1" cap="all" dirty="0" err="1">
                <a:solidFill>
                  <a:srgbClr val="FF9F1B"/>
                </a:solidFill>
                <a:latin typeface="Nexa"/>
                <a:cs typeface="Nexa"/>
                <a:hlinkClick r:id="rId2"/>
              </a:rPr>
              <a:t>nc</a:t>
            </a:r>
            <a:r>
              <a:rPr lang="en-US" b="1" cap="all" dirty="0">
                <a:solidFill>
                  <a:srgbClr val="FF9F1B"/>
                </a:solidFill>
                <a:latin typeface="Nexa"/>
                <a:cs typeface="Nexa"/>
                <a:hlinkClick r:id="rId2"/>
              </a:rPr>
              <a:t>-</a:t>
            </a:r>
            <a:r>
              <a:rPr lang="en-US" b="1" cap="all" dirty="0" err="1">
                <a:solidFill>
                  <a:srgbClr val="FF9F1B"/>
                </a:solidFill>
                <a:latin typeface="Nexa"/>
                <a:cs typeface="Nexa"/>
                <a:hlinkClick r:id="rId2"/>
              </a:rPr>
              <a:t>sa</a:t>
            </a:r>
            <a:r>
              <a:rPr lang="en-US" b="1" cap="all" dirty="0">
                <a:solidFill>
                  <a:srgbClr val="FF9F1B"/>
                </a:solidFill>
                <a:latin typeface="Nexa"/>
                <a:cs typeface="Nexa"/>
                <a:hlinkClick r:id="rId2"/>
              </a:rPr>
              <a:t>/4.0/</a:t>
            </a:r>
            <a:r>
              <a:rPr lang="en-US" dirty="0"/>
              <a:t>.</a:t>
            </a:r>
            <a:r>
              <a:rPr lang="en-US" cap="all" dirty="0">
                <a:solidFill>
                  <a:schemeClr val="bg1"/>
                </a:solidFill>
                <a:latin typeface="Nexa Bold" charset="0"/>
                <a:ea typeface="Nexa Bold" charset="0"/>
                <a:cs typeface="Nexa Bold" charset="0"/>
              </a:rPr>
              <a:t>.</a:t>
            </a:r>
          </a:p>
        </p:txBody>
      </p:sp>
      <p:sp>
        <p:nvSpPr>
          <p:cNvPr id="7" name="Rectangle 6"/>
          <p:cNvSpPr/>
          <p:nvPr/>
        </p:nvSpPr>
        <p:spPr>
          <a:xfrm flipV="1">
            <a:off x="0" y="0"/>
            <a:ext cx="12192000" cy="1175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842898" y="5602489"/>
            <a:ext cx="2506206" cy="2506206"/>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42970" y="3619341"/>
            <a:ext cx="3906070"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THANK YOU</a:t>
            </a:r>
          </a:p>
        </p:txBody>
      </p:sp>
      <p:cxnSp>
        <p:nvCxnSpPr>
          <p:cNvPr id="28" name="Straight Connector 27"/>
          <p:cNvCxnSpPr/>
          <p:nvPr/>
        </p:nvCxnSpPr>
        <p:spPr>
          <a:xfrm>
            <a:off x="5813728" y="272310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descr="cc.logo.larg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8" b="-67868"/>
          <a:stretch>
            <a:fillRect/>
          </a:stretch>
        </p:blipFill>
        <p:spPr>
          <a:xfrm>
            <a:off x="179292" y="-627505"/>
            <a:ext cx="4159932" cy="2339966"/>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359" y="288128"/>
            <a:ext cx="611999" cy="611999"/>
          </a:xfrm>
          <a:prstGeom prst="rect">
            <a:avLst/>
          </a:prstGeom>
        </p:spPr>
      </p:pic>
      <p:pic>
        <p:nvPicPr>
          <p:cNvPr id="20" name="Picture 19" descr="sa.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4070" y="288128"/>
            <a:ext cx="611999" cy="61199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504" y="288128"/>
            <a:ext cx="611999" cy="611999"/>
          </a:xfrm>
          <a:prstGeom prst="rect">
            <a:avLst/>
          </a:prstGeom>
        </p:spPr>
      </p:pic>
      <p:sp>
        <p:nvSpPr>
          <p:cNvPr id="23" name="TextBox 22"/>
          <p:cNvSpPr txBox="1"/>
          <p:nvPr/>
        </p:nvSpPr>
        <p:spPr>
          <a:xfrm>
            <a:off x="677333" y="6111982"/>
            <a:ext cx="1918151" cy="261610"/>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BCCH MRI Research Facility</a:t>
            </a:r>
          </a:p>
        </p:txBody>
      </p:sp>
      <p:pic>
        <p:nvPicPr>
          <p:cNvPr id="5" name="Picture 4" descr="nc.lar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6214" y="288128"/>
            <a:ext cx="612000" cy="612000"/>
          </a:xfrm>
          <a:prstGeom prst="rect">
            <a:avLst/>
          </a:prstGeom>
        </p:spPr>
      </p:pic>
    </p:spTree>
    <p:extLst>
      <p:ext uri="{BB962C8B-B14F-4D97-AF65-F5344CB8AC3E}">
        <p14:creationId xmlns:p14="http://schemas.microsoft.com/office/powerpoint/2010/main" val="343969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zrecovery.gif"/>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01" r="-2001"/>
          <a:stretch>
            <a:fillRect/>
          </a:stretch>
        </p:blipFill>
        <p:spPr>
          <a:xfrm>
            <a:off x="4481513" y="3429000"/>
            <a:ext cx="7710487" cy="3429000"/>
          </a:xfrm>
        </p:spPr>
      </p:pic>
      <p:sp>
        <p:nvSpPr>
          <p:cNvPr id="10" name="Picture Placeholder 9"/>
          <p:cNvSpPr>
            <a:spLocks noGrp="1"/>
          </p:cNvSpPr>
          <p:nvPr>
            <p:ph type="pic" sz="quarter" idx="10"/>
          </p:nvPr>
        </p:nvSpPr>
        <p:spPr/>
      </p:sp>
      <p:sp>
        <p:nvSpPr>
          <p:cNvPr id="11" name="Picture Placeholder 10"/>
          <p:cNvSpPr>
            <a:spLocks noGrp="1"/>
          </p:cNvSpPr>
          <p:nvPr>
            <p:ph type="pic" sz="quarter" idx="12"/>
          </p:nvPr>
        </p:nvSpPr>
        <p:spPr/>
      </p:sp>
      <p:pic>
        <p:nvPicPr>
          <p:cNvPr id="12" name="Picture Placeholder 3" descr="MAGiC_T1_704.png"/>
          <p:cNvPicPr>
            <a:picLocks noChangeAspect="1"/>
          </p:cNvPicPr>
          <p:nvPr/>
        </p:nvPicPr>
        <p:blipFill>
          <a:blip r:embed="rId3">
            <a:extLst>
              <a:ext uri="{28A0092B-C50C-407E-A947-70E740481C1C}">
                <a14:useLocalDpi xmlns:a14="http://schemas.microsoft.com/office/drawing/2010/main" val="0"/>
              </a:ext>
            </a:extLst>
          </a:blip>
          <a:srcRect l="17326" r="17326"/>
          <a:stretch>
            <a:fillRect/>
          </a:stretch>
        </p:blipFill>
        <p:spPr>
          <a:xfrm>
            <a:off x="0" y="0"/>
            <a:ext cx="4481513" cy="6858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pic>
      <p:pic>
        <p:nvPicPr>
          <p:cNvPr id="14" name="Picture Placeholder 5" descr="after90flip.gif"/>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3606" r="45994"/>
          <a:stretch/>
        </p:blipFill>
        <p:spPr>
          <a:xfrm>
            <a:off x="4481514" y="0"/>
            <a:ext cx="6736378" cy="3429000"/>
          </a:xfrm>
        </p:spPr>
      </p:pic>
      <p:sp>
        <p:nvSpPr>
          <p:cNvPr id="15" name="Rectangle 14"/>
          <p:cNvSpPr/>
          <p:nvPr/>
        </p:nvSpPr>
        <p:spPr>
          <a:xfrm>
            <a:off x="5772500" y="981432"/>
            <a:ext cx="2232033" cy="788995"/>
          </a:xfrm>
          <a:prstGeom prst="rect">
            <a:avLst/>
          </a:prstGeom>
          <a:noFill/>
          <a:ln w="57150" cmpd="sng">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541600" y="5080356"/>
            <a:ext cx="692699" cy="0"/>
          </a:xfrm>
          <a:prstGeom prst="line">
            <a:avLst/>
          </a:prstGeom>
          <a:ln w="57150" cmpd="sng">
            <a:solidFill>
              <a:srgbClr val="FF9F1B"/>
            </a:solidFill>
            <a:prstDash val="sys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292021" y="4914934"/>
            <a:ext cx="1928733" cy="1754327"/>
          </a:xfrm>
          <a:prstGeom prst="rect">
            <a:avLst/>
          </a:prstGeom>
          <a:noFill/>
        </p:spPr>
        <p:txBody>
          <a:bodyPr wrap="none" rtlCol="0">
            <a:spAutoFit/>
          </a:bodyPr>
          <a:lstStyle/>
          <a:p>
            <a:r>
              <a:rPr lang="en-US" dirty="0">
                <a:solidFill>
                  <a:srgbClr val="FF9F1B"/>
                </a:solidFill>
                <a:latin typeface="Roboto"/>
                <a:cs typeface="Roboto"/>
              </a:rPr>
              <a:t>63% recovery</a:t>
            </a:r>
          </a:p>
          <a:p>
            <a:endParaRPr lang="en-US" dirty="0">
              <a:solidFill>
                <a:srgbClr val="FF9F1B"/>
              </a:solidFill>
              <a:latin typeface="Roboto"/>
              <a:cs typeface="Roboto"/>
            </a:endParaRPr>
          </a:p>
          <a:p>
            <a:endParaRPr lang="en-US" dirty="0">
              <a:solidFill>
                <a:srgbClr val="FF9F1B"/>
              </a:solidFill>
              <a:latin typeface="Roboto"/>
              <a:cs typeface="Roboto"/>
            </a:endParaRPr>
          </a:p>
          <a:p>
            <a:endParaRPr lang="en-US" dirty="0">
              <a:solidFill>
                <a:srgbClr val="FF9F1B"/>
              </a:solidFill>
              <a:latin typeface="Roboto"/>
              <a:cs typeface="Roboto"/>
            </a:endParaRPr>
          </a:p>
          <a:p>
            <a:endParaRPr lang="en-US" dirty="0">
              <a:solidFill>
                <a:srgbClr val="FF9F1B"/>
              </a:solidFill>
              <a:latin typeface="Roboto"/>
              <a:cs typeface="Roboto"/>
            </a:endParaRPr>
          </a:p>
          <a:p>
            <a:r>
              <a:rPr lang="en-US" dirty="0">
                <a:solidFill>
                  <a:srgbClr val="FF9F1B"/>
                </a:solidFill>
                <a:latin typeface="Roboto"/>
                <a:cs typeface="Roboto"/>
              </a:rPr>
              <a:t>T1 time constant</a:t>
            </a:r>
          </a:p>
        </p:txBody>
      </p:sp>
      <p:cxnSp>
        <p:nvCxnSpPr>
          <p:cNvPr id="20" name="Straight Connector 19"/>
          <p:cNvCxnSpPr/>
          <p:nvPr/>
        </p:nvCxnSpPr>
        <p:spPr>
          <a:xfrm>
            <a:off x="6234299" y="5080356"/>
            <a:ext cx="0" cy="1635721"/>
          </a:xfrm>
          <a:prstGeom prst="line">
            <a:avLst/>
          </a:prstGeom>
          <a:ln w="57150" cmpd="sng">
            <a:solidFill>
              <a:srgbClr val="FF9F1B"/>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8812683" y="1462527"/>
            <a:ext cx="1962649" cy="6542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chemeClr val="bg1"/>
              </a:solidFill>
            </a:endParaRPr>
          </a:p>
        </p:txBody>
      </p:sp>
    </p:spTree>
    <p:extLst>
      <p:ext uri="{BB962C8B-B14F-4D97-AF65-F5344CB8AC3E}">
        <p14:creationId xmlns:p14="http://schemas.microsoft.com/office/powerpoint/2010/main" val="1757429173"/>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54545"/>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10779</TotalTime>
  <Words>2607</Words>
  <Application>Microsoft Macintosh PowerPoint</Application>
  <PresentationFormat>Widescreen</PresentationFormat>
  <Paragraphs>446</Paragraphs>
  <Slides>80</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80</vt:i4>
      </vt:variant>
    </vt:vector>
  </HeadingPairs>
  <TitlesOfParts>
    <vt:vector size="97" baseType="lpstr">
      <vt:lpstr>Arial</vt:lpstr>
      <vt:lpstr>Calibri</vt:lpstr>
      <vt:lpstr>Courier</vt:lpstr>
      <vt:lpstr>et-line</vt:lpstr>
      <vt:lpstr>Lucida Grande</vt:lpstr>
      <vt:lpstr>Nexa</vt:lpstr>
      <vt:lpstr>Nexa Bold</vt:lpstr>
      <vt:lpstr>Pe-icon-7-stroke</vt:lpstr>
      <vt:lpstr>Roboto</vt:lpstr>
      <vt:lpstr>Roboto </vt:lpstr>
      <vt:lpstr>Roboto Black</vt:lpstr>
      <vt:lpstr>Roboto Light</vt:lpstr>
      <vt:lpstr>Roboto Medium</vt:lpstr>
      <vt:lpstr>Roboto Thin</vt:lpstr>
      <vt:lpstr>Signerica Fat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Lynne Williams</cp:lastModifiedBy>
  <cp:revision>557</cp:revision>
  <dcterms:created xsi:type="dcterms:W3CDTF">2016-05-17T02:28:19Z</dcterms:created>
  <dcterms:modified xsi:type="dcterms:W3CDTF">2019-05-14T16:04:00Z</dcterms:modified>
</cp:coreProperties>
</file>